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9" r:id="rId4"/>
    <p:sldId id="260" r:id="rId5"/>
    <p:sldId id="277" r:id="rId6"/>
    <p:sldId id="263" r:id="rId7"/>
    <p:sldId id="280" r:id="rId8"/>
    <p:sldId id="266" r:id="rId9"/>
    <p:sldId id="267" r:id="rId10"/>
    <p:sldId id="268" r:id="rId11"/>
    <p:sldId id="270" r:id="rId12"/>
    <p:sldId id="279" r:id="rId13"/>
    <p:sldId id="269" r:id="rId14"/>
    <p:sldId id="281" r:id="rId15"/>
    <p:sldId id="276" r:id="rId16"/>
    <p:sldId id="278" r:id="rId17"/>
    <p:sldId id="271" r:id="rId18"/>
    <p:sldId id="273" r:id="rId19"/>
    <p:sldId id="275" r:id="rId20"/>
    <p:sldId id="282" r:id="rId21"/>
    <p:sldId id="284" r:id="rId22"/>
    <p:sldId id="283"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9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51"/>
    <p:restoredTop sz="96197"/>
  </p:normalViewPr>
  <p:slideViewPr>
    <p:cSldViewPr snapToGrid="0">
      <p:cViewPr varScale="1">
        <p:scale>
          <a:sx n="159" d="100"/>
          <a:sy n="159" d="100"/>
        </p:scale>
        <p:origin x="176" y="28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3" d="100"/>
          <a:sy n="93" d="100"/>
        </p:scale>
        <p:origin x="3560"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Physics" TargetMode="External"/><Relationship Id="rId7" Type="http://schemas.openxmlformats.org/officeDocument/2006/relationships/hyperlink" Target="https://en.wikipedia.org/wiki/Stiffnes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pring_(device)" TargetMode="External"/><Relationship Id="rId5" Type="http://schemas.openxmlformats.org/officeDocument/2006/relationships/hyperlink" Target="https://en.wikipedia.org/wiki/Force" TargetMode="External"/><Relationship Id="rId4" Type="http://schemas.openxmlformats.org/officeDocument/2006/relationships/hyperlink" Target="https://en.wikipedia.org/wiki/Empirical_law"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e4dd5020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e4dd5020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E" sz="1800" b="0" i="0" u="none" strike="noStrike" dirty="0">
                <a:solidFill>
                  <a:srgbClr val="000000"/>
                </a:solidFill>
                <a:effectLst/>
                <a:latin typeface="Arial" panose="020B0604020202020204" pitchFamily="34" charset="0"/>
              </a:rPr>
              <a:t>My topic is </a:t>
            </a:r>
            <a:endParaRPr lang="en-IE" b="0" dirty="0">
              <a:effectLst/>
            </a:endParaRPr>
          </a:p>
          <a:p>
            <a:pPr rtl="0">
              <a:spcBef>
                <a:spcPts val="0"/>
              </a:spcBef>
              <a:spcAft>
                <a:spcPts val="0"/>
              </a:spcAft>
            </a:pPr>
            <a:r>
              <a:rPr lang="en-IE" sz="1800" b="0" i="0" u="none" strike="noStrike" dirty="0">
                <a:solidFill>
                  <a:srgbClr val="333333"/>
                </a:solidFill>
                <a:effectLst/>
                <a:latin typeface="Arial" panose="020B0604020202020204" pitchFamily="34" charset="0"/>
              </a:rPr>
              <a:t>Cloth is a very interesting and complicated subject in computer graphics. Simulation of Cloth in Games and Animation plays a significant role.</a:t>
            </a:r>
            <a:endParaRPr lang="en-IE" b="0" dirty="0">
              <a:effectLst/>
            </a:endParaRPr>
          </a:p>
          <a:p>
            <a:pPr rtl="0">
              <a:spcBef>
                <a:spcPts val="0"/>
              </a:spcBef>
              <a:spcAft>
                <a:spcPts val="0"/>
              </a:spcAft>
            </a:pPr>
            <a:r>
              <a:rPr lang="en-IE" sz="1800" b="0" i="0" u="none" strike="noStrike" dirty="0">
                <a:solidFill>
                  <a:srgbClr val="333333"/>
                </a:solidFill>
                <a:effectLst/>
                <a:latin typeface="Arial" panose="020B0604020202020204" pitchFamily="34" charset="0"/>
              </a:rPr>
              <a:t>If the simulation can be taken to where the cloth behaves as real as in the real world then it can be used in many applications. Like games and designing</a:t>
            </a:r>
            <a:endParaRPr lang="en-IE" b="0" dirty="0">
              <a:effectLst/>
            </a:endParaRPr>
          </a:p>
          <a:p>
            <a:pPr rtl="0">
              <a:spcBef>
                <a:spcPts val="0"/>
              </a:spcBef>
              <a:spcAft>
                <a:spcPts val="0"/>
              </a:spcAft>
            </a:pPr>
            <a:r>
              <a:rPr lang="en-IE" sz="1800" b="0" i="0" u="none" strike="noStrike" dirty="0">
                <a:solidFill>
                  <a:srgbClr val="333333"/>
                </a:solidFill>
                <a:effectLst/>
                <a:latin typeface="Arial" panose="020B0604020202020204" pitchFamily="34" charset="0"/>
              </a:rPr>
              <a:t>However, there are many technical challenges: rendering complexity of cloth structures, rendering speed, realistic cloth </a:t>
            </a:r>
            <a:r>
              <a:rPr lang="en-IE" sz="1800" b="0" i="0" u="none" strike="noStrike" dirty="0" err="1">
                <a:solidFill>
                  <a:srgbClr val="333333"/>
                </a:solidFill>
                <a:effectLst/>
                <a:latin typeface="Arial" panose="020B0604020202020204" pitchFamily="34" charset="0"/>
              </a:rPr>
              <a:t>behavior</a:t>
            </a:r>
            <a:r>
              <a:rPr lang="en-IE" sz="1800" b="0" i="0" u="none" strike="noStrike" dirty="0">
                <a:solidFill>
                  <a:srgbClr val="333333"/>
                </a:solidFill>
                <a:effectLst/>
                <a:latin typeface="Arial" panose="020B0604020202020204" pitchFamily="34" charset="0"/>
              </a:rPr>
              <a:t>. </a:t>
            </a:r>
            <a:endParaRPr lang="en-IE" b="0" dirty="0">
              <a:effectLst/>
            </a:endParaRPr>
          </a:p>
          <a:p>
            <a:pPr rtl="0">
              <a:spcBef>
                <a:spcPts val="0"/>
              </a:spcBef>
              <a:spcAft>
                <a:spcPts val="0"/>
              </a:spcAft>
            </a:pPr>
            <a:r>
              <a:rPr lang="en-IE" sz="1800" b="0" i="0" u="none" strike="noStrike" dirty="0">
                <a:solidFill>
                  <a:srgbClr val="333333"/>
                </a:solidFill>
                <a:effectLst/>
                <a:latin typeface="Arial" panose="020B0604020202020204" pitchFamily="34" charset="0"/>
              </a:rPr>
              <a:t>We would talk about some technical methods to solve these problems</a:t>
            </a:r>
            <a:endParaRPr lang="en-IE" b="0" dirty="0">
              <a:effectLs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5643a037f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5643a037f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E" sz="1800" b="0" i="0" u="none" strike="noStrike" dirty="0">
                <a:solidFill>
                  <a:srgbClr val="000000"/>
                </a:solidFill>
                <a:effectLst/>
                <a:latin typeface="Arial" panose="020B0604020202020204" pitchFamily="34" charset="0"/>
              </a:rPr>
              <a:t> And for different integrate time step, </a:t>
            </a:r>
            <a:endParaRPr lang="en-IE" b="0" dirty="0">
              <a:effectLst/>
            </a:endParaRPr>
          </a:p>
          <a:p>
            <a:br>
              <a:rPr lang="en-IE" dirty="0"/>
            </a:b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5643a037f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5643a037f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E" sz="1800" b="0" i="0" u="none" strike="noStrike" dirty="0">
                <a:solidFill>
                  <a:srgbClr val="000000"/>
                </a:solidFill>
                <a:effectLst/>
                <a:latin typeface="Arial" panose="020B0604020202020204" pitchFamily="34" charset="0"/>
              </a:rPr>
              <a:t>Complex model,  </a:t>
            </a:r>
          </a:p>
          <a:p>
            <a:pPr rtl="0">
              <a:spcBef>
                <a:spcPts val="0"/>
              </a:spcBef>
              <a:spcAft>
                <a:spcPts val="0"/>
              </a:spcAft>
            </a:pPr>
            <a:r>
              <a:rPr lang="en-IE" sz="1800" b="0" i="0" u="none" strike="noStrike" dirty="0">
                <a:solidFill>
                  <a:srgbClr val="000000"/>
                </a:solidFill>
                <a:effectLst/>
                <a:latin typeface="Arial" panose="020B0604020202020204" pitchFamily="34" charset="0"/>
              </a:rPr>
              <a:t>If we want to get the perfect calculation, we might need a very strong computer (that’s impossible for), or we have to lost the accuracy, </a:t>
            </a:r>
          </a:p>
          <a:p>
            <a:pPr rtl="0">
              <a:spcBef>
                <a:spcPts val="0"/>
              </a:spcBef>
              <a:spcAft>
                <a:spcPts val="0"/>
              </a:spcAft>
            </a:pPr>
            <a:endParaRPr lang="en-IE" b="0" dirty="0">
              <a:effectLst/>
            </a:endParaRPr>
          </a:p>
          <a:p>
            <a:pPr rtl="0">
              <a:spcBef>
                <a:spcPts val="0"/>
              </a:spcBef>
              <a:spcAft>
                <a:spcPts val="0"/>
              </a:spcAft>
            </a:pPr>
            <a:r>
              <a:rPr lang="en-IE" sz="1800" b="0" i="0" u="none" strike="noStrike" dirty="0">
                <a:solidFill>
                  <a:srgbClr val="000000"/>
                </a:solidFill>
                <a:effectLst/>
                <a:latin typeface="Arial" panose="020B0604020202020204" pitchFamily="34" charset="0"/>
              </a:rPr>
              <a:t>Sometimes, if same fault happen,  the </a:t>
            </a:r>
            <a:r>
              <a:rPr lang="en-IE" sz="1800" b="0" i="0" u="none" strike="noStrike" dirty="0">
                <a:solidFill>
                  <a:srgbClr val="333333"/>
                </a:solidFill>
                <a:effectLst/>
                <a:latin typeface="Arial" panose="020B0604020202020204" pitchFamily="34" charset="0"/>
              </a:rPr>
              <a:t> it has a large amount of positive feedback, small distraction would be accumulated by the integration and cause all variables to rapidly increase to ridiculous values, </a:t>
            </a:r>
          </a:p>
          <a:p>
            <a:pPr rtl="0">
              <a:spcBef>
                <a:spcPts val="0"/>
              </a:spcBef>
              <a:spcAft>
                <a:spcPts val="0"/>
              </a:spcAft>
            </a:pPr>
            <a:endParaRPr lang="en-IE" b="0" dirty="0">
              <a:effectLst/>
            </a:endParaRPr>
          </a:p>
          <a:p>
            <a:pPr rtl="0">
              <a:spcBef>
                <a:spcPts val="0"/>
              </a:spcBef>
              <a:spcAft>
                <a:spcPts val="0"/>
              </a:spcAft>
            </a:pPr>
            <a:r>
              <a:rPr lang="en-IE" sz="1800" b="0" i="0" u="none" strike="noStrike" dirty="0">
                <a:solidFill>
                  <a:srgbClr val="333333"/>
                </a:solidFill>
                <a:effectLst/>
                <a:latin typeface="Arial" panose="020B0604020202020204" pitchFamily="34" charset="0"/>
              </a:rPr>
              <a:t>And to measure the stability of different methods, we can use the total energy of the springs, that’s because when everything lost control, energy of spring would also be very bi</a:t>
            </a:r>
            <a:br>
              <a:rPr lang="en-IE" b="0" dirty="0">
                <a:effectLst/>
              </a:rPr>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5643a037f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5643a037f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E" sz="1800" b="0" i="0" u="none" strike="noStrike" dirty="0">
                <a:solidFill>
                  <a:srgbClr val="333333"/>
                </a:solidFill>
                <a:effectLst/>
                <a:latin typeface="Arial" panose="020B0604020202020204" pitchFamily="34" charset="0"/>
              </a:rPr>
              <a:t>Overflow， </a:t>
            </a:r>
            <a:endParaRPr lang="en-IE" b="0" dirty="0">
              <a:effectLst/>
            </a:endParaRPr>
          </a:p>
          <a:p>
            <a:br>
              <a:rPr lang="en-IE" dirty="0"/>
            </a:br>
            <a:endParaRPr dirty="0"/>
          </a:p>
        </p:txBody>
      </p:sp>
    </p:spTree>
    <p:extLst>
      <p:ext uri="{BB962C8B-B14F-4D97-AF65-F5344CB8AC3E}">
        <p14:creationId xmlns:p14="http://schemas.microsoft.com/office/powerpoint/2010/main" val="331469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5643a037f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5643a037f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E" sz="1800" b="0" i="0" u="none" strike="noStrike" dirty="0">
                <a:solidFill>
                  <a:srgbClr val="212529"/>
                </a:solidFill>
                <a:effectLst/>
                <a:latin typeface="Arial" panose="020B0604020202020204" pitchFamily="34" charset="0"/>
              </a:rPr>
              <a:t>Problem, trade off between stable and fast, </a:t>
            </a:r>
          </a:p>
          <a:p>
            <a:pPr rtl="0">
              <a:spcBef>
                <a:spcPts val="0"/>
              </a:spcBef>
              <a:spcAft>
                <a:spcPts val="0"/>
              </a:spcAft>
            </a:pPr>
            <a:endParaRPr lang="en-IE" b="0" dirty="0">
              <a:effectLst/>
            </a:endParaRPr>
          </a:p>
          <a:p>
            <a:pPr rtl="0">
              <a:spcBef>
                <a:spcPts val="0"/>
              </a:spcBef>
              <a:spcAft>
                <a:spcPts val="0"/>
              </a:spcAft>
            </a:pPr>
            <a:r>
              <a:rPr lang="en-IE" sz="1800" b="0" i="0" u="none" strike="noStrike" dirty="0">
                <a:solidFill>
                  <a:srgbClr val="212529"/>
                </a:solidFill>
                <a:effectLst/>
                <a:latin typeface="Arial" panose="020B0604020202020204" pitchFamily="34" charset="0"/>
              </a:rPr>
              <a:t>GPUs can perform parallel operations on multiple sets of data at same time, </a:t>
            </a:r>
            <a:br>
              <a:rPr lang="en-IE" dirty="0"/>
            </a:b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IE" sz="1800" b="0" i="0" u="none" strike="noStrike" dirty="0">
                <a:solidFill>
                  <a:srgbClr val="212529"/>
                </a:solidFill>
                <a:effectLst/>
                <a:latin typeface="Arial" panose="020B0604020202020204" pitchFamily="34" charset="0"/>
              </a:rPr>
              <a:t>fabric texture</a:t>
            </a:r>
          </a:p>
          <a:p>
            <a:pPr rtl="0">
              <a:spcBef>
                <a:spcPts val="0"/>
              </a:spcBef>
              <a:spcAft>
                <a:spcPts val="0"/>
              </a:spcAft>
            </a:pPr>
            <a:r>
              <a:rPr lang="en-IE" sz="1800" b="0" i="0" u="none" strike="noStrike" dirty="0">
                <a:solidFill>
                  <a:srgbClr val="212529"/>
                </a:solidFill>
                <a:effectLst/>
                <a:latin typeface="Arial" panose="020B0604020202020204" pitchFamily="34" charset="0"/>
              </a:rPr>
              <a:t>Silk, linen</a:t>
            </a:r>
            <a:endParaRPr lang="en-IE" b="0" dirty="0">
              <a:effectLst/>
            </a:endParaRPr>
          </a:p>
        </p:txBody>
      </p:sp>
    </p:spTree>
    <p:extLst>
      <p:ext uri="{BB962C8B-B14F-4D97-AF65-F5344CB8AC3E}">
        <p14:creationId xmlns:p14="http://schemas.microsoft.com/office/powerpoint/2010/main" val="2443460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643a037f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643a037f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sz="1800" b="0" i="0" u="none" strike="noStrike" dirty="0">
                <a:solidFill>
                  <a:srgbClr val="333333"/>
                </a:solidFill>
                <a:effectLst/>
                <a:latin typeface="Arial" panose="020B0604020202020204" pitchFamily="34" charset="0"/>
              </a:rPr>
              <a:t>There is no avoiding it; collisions are very hard to deal with when it comes to cloth.</a:t>
            </a:r>
            <a:endParaRPr dirty="0"/>
          </a:p>
        </p:txBody>
      </p:sp>
    </p:spTree>
    <p:extLst>
      <p:ext uri="{BB962C8B-B14F-4D97-AF65-F5344CB8AC3E}">
        <p14:creationId xmlns:p14="http://schemas.microsoft.com/office/powerpoint/2010/main" val="2050167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643a037f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643a037f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b="0" i="0" dirty="0">
                <a:solidFill>
                  <a:srgbClr val="333333"/>
                </a:solidFill>
                <a:effectLst/>
                <a:latin typeface="arial" panose="020B0604020202020204" pitchFamily="34" charset="0"/>
              </a:rPr>
              <a:t>Generally the easier of the two types of collisions to deal with, we assume we have some solid objects in the scene, and independent of their motion, their position at and around time t is fixed and known. These objects might be represented as geometric primitives (cylinders, spheres, cubes, etc.) or the interior of a mesh.</a:t>
            </a:r>
          </a:p>
          <a:p>
            <a:pPr marL="0" lvl="0" indent="0" algn="l" rtl="0">
              <a:spcBef>
                <a:spcPts val="0"/>
              </a:spcBef>
              <a:spcAft>
                <a:spcPts val="0"/>
              </a:spcAft>
              <a:buNone/>
            </a:pPr>
            <a:endParaRPr lang="en-I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5643a037f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5643a037f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IE" b="0" i="0" dirty="0">
                <a:solidFill>
                  <a:srgbClr val="333333"/>
                </a:solidFill>
                <a:effectLst/>
                <a:latin typeface="arial" panose="020B0604020202020204" pitchFamily="34" charset="0"/>
              </a:rPr>
              <a:t>Cloth looks very unrealistic if it passes through itself. </a:t>
            </a:r>
          </a:p>
          <a:p>
            <a:pPr algn="l"/>
            <a:r>
              <a:rPr lang="en-IE" b="0" i="0" dirty="0">
                <a:solidFill>
                  <a:srgbClr val="333333"/>
                </a:solidFill>
                <a:effectLst/>
                <a:latin typeface="arial" panose="020B0604020202020204" pitchFamily="34" charset="0"/>
              </a:rPr>
              <a:t>we have A simple solution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643a037f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643a037f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e4dd5020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e4dd5020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e4dd50202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e4dd50202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E" sz="1800" b="0" i="0" u="none" strike="noStrike" dirty="0">
                <a:solidFill>
                  <a:srgbClr val="000000"/>
                </a:solidFill>
                <a:effectLst/>
                <a:latin typeface="Arial" panose="020B0604020202020204" pitchFamily="34" charset="0"/>
              </a:rPr>
              <a:t>First of all: </a:t>
            </a:r>
            <a:r>
              <a:rPr lang="en-US" altLang="zh-CN" sz="1800" b="0" i="0" u="none" strike="noStrike" dirty="0">
                <a:solidFill>
                  <a:srgbClr val="000000"/>
                </a:solidFill>
                <a:effectLst/>
                <a:latin typeface="Arial" panose="020B0604020202020204" pitchFamily="34" charset="0"/>
              </a:rPr>
              <a:t>strings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together</a:t>
            </a:r>
            <a:r>
              <a:rPr lang="zh-CN" altLang="en-US" sz="1800" b="0" i="0" u="none" strike="noStrike" dirty="0">
                <a:solidFill>
                  <a:srgbClr val="000000"/>
                </a:solidFill>
                <a:effectLst/>
                <a:latin typeface="Arial" panose="020B0604020202020204" pitchFamily="34" charset="0"/>
              </a:rPr>
              <a:t> </a:t>
            </a:r>
            <a:endParaRPr lang="en-IE" altLang="zh-CN" sz="1800" b="0" i="0" u="none" strike="noStrike" dirty="0">
              <a:solidFill>
                <a:srgbClr val="000000"/>
              </a:solidFill>
              <a:effectLst/>
              <a:latin typeface="Arial" panose="020B0604020202020204" pitchFamily="34" charset="0"/>
            </a:endParaRPr>
          </a:p>
          <a:p>
            <a:pPr rtl="0">
              <a:spcBef>
                <a:spcPts val="0"/>
              </a:spcBef>
              <a:spcAft>
                <a:spcPts val="0"/>
              </a:spcAft>
            </a:pPr>
            <a:r>
              <a:rPr lang="en-IE" sz="1800" b="0" i="0" u="none" strike="noStrike" dirty="0">
                <a:solidFill>
                  <a:srgbClr val="000000"/>
                </a:solidFill>
                <a:effectLst/>
                <a:latin typeface="Arial" panose="020B0604020202020204" pitchFamily="34" charset="0"/>
              </a:rPr>
              <a:t>How physics works for cloth? Cloth can be generally </a:t>
            </a:r>
            <a:r>
              <a:rPr lang="en-IE" sz="1800" b="0" i="0" u="none" strike="noStrike" dirty="0" err="1">
                <a:solidFill>
                  <a:srgbClr val="000000"/>
                </a:solidFill>
                <a:effectLst/>
                <a:latin typeface="Arial" panose="020B0604020202020204" pitchFamily="34" charset="0"/>
              </a:rPr>
              <a:t>modeled</a:t>
            </a:r>
            <a:r>
              <a:rPr lang="en-IE" sz="1800" b="0" i="0" u="none" strike="noStrike" dirty="0">
                <a:solidFill>
                  <a:srgbClr val="000000"/>
                </a:solidFill>
                <a:effectLst/>
                <a:latin typeface="Arial" panose="020B0604020202020204" pitchFamily="34" charset="0"/>
              </a:rPr>
              <a:t> as a bunch of little particles with varying tightness strings holding them together</a:t>
            </a:r>
            <a:br>
              <a:rPr lang="en-IE" sz="4800" dirty="0"/>
            </a:br>
            <a:endParaRPr lang="en-IE" sz="3200" b="0" i="0" dirty="0">
              <a:solidFill>
                <a:srgbClr val="000000"/>
              </a:solidFill>
              <a:effectLst/>
              <a:latin typeface="Linux Libertine"/>
            </a:endParaRPr>
          </a:p>
          <a:p>
            <a:pPr marL="457200" marR="0" lvl="0" indent="-298450" algn="l" defTabSz="914400" rtl="0" eaLnBrk="1" fontAlgn="base" latinLnBrk="0" hangingPunct="1">
              <a:lnSpc>
                <a:spcPct val="100000"/>
              </a:lnSpc>
              <a:spcBef>
                <a:spcPts val="0"/>
              </a:spcBef>
              <a:spcAft>
                <a:spcPts val="0"/>
              </a:spcAft>
              <a:buClr>
                <a:srgbClr val="000000"/>
              </a:buClr>
              <a:buSzPts val="1100"/>
              <a:buFont typeface="+mj-lt"/>
              <a:buAutoNum type="arabicPeriod"/>
              <a:tabLst/>
              <a:defRPr/>
            </a:pPr>
            <a:r>
              <a:rPr lang="en-IE" sz="3200" b="0" i="0" dirty="0">
                <a:solidFill>
                  <a:srgbClr val="000000"/>
                </a:solidFill>
                <a:effectLst/>
                <a:latin typeface="Linux Libertine"/>
              </a:rPr>
              <a:t>How to model Cloth simulation: Geometric methods, physic </a:t>
            </a:r>
            <a:r>
              <a:rPr lang="en-IE" sz="3200" b="0" i="0" dirty="0" err="1">
                <a:solidFill>
                  <a:srgbClr val="000000"/>
                </a:solidFill>
                <a:effectLst/>
                <a:latin typeface="Linux Libertine"/>
              </a:rPr>
              <a:t>mehods</a:t>
            </a:r>
            <a:r>
              <a:rPr lang="en-IE" sz="3200" b="0" i="0" dirty="0">
                <a:solidFill>
                  <a:srgbClr val="000000"/>
                </a:solidFill>
                <a:effectLst/>
                <a:latin typeface="Linux Libertine"/>
              </a:rPr>
              <a:t>, Particle/energy methods</a:t>
            </a:r>
          </a:p>
          <a:p>
            <a:pPr marL="457200" marR="0" lvl="0" indent="-298450" algn="l" defTabSz="914400" rtl="0" eaLnBrk="1" fontAlgn="base" latinLnBrk="0" hangingPunct="1">
              <a:lnSpc>
                <a:spcPct val="100000"/>
              </a:lnSpc>
              <a:spcBef>
                <a:spcPts val="0"/>
              </a:spcBef>
              <a:spcAft>
                <a:spcPts val="0"/>
              </a:spcAft>
              <a:buClr>
                <a:srgbClr val="000000"/>
              </a:buClr>
              <a:buSzPts val="1100"/>
              <a:buFont typeface="+mj-lt"/>
              <a:buAutoNum type="arabicPeriod"/>
              <a:tabLst/>
              <a:defRPr/>
            </a:pPr>
            <a:endParaRPr lang="en-IE"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IE" sz="1800" b="0" i="0" u="none" strike="noStrike" dirty="0">
                <a:solidFill>
                  <a:srgbClr val="000000"/>
                </a:solidFill>
                <a:effectLst/>
                <a:latin typeface="Arial" panose="020B0604020202020204" pitchFamily="34" charset="0"/>
              </a:rPr>
              <a:t>Mass - spring</a:t>
            </a:r>
          </a:p>
          <a:p>
            <a:r>
              <a:rPr lang="en-IE" sz="1800" b="0" i="0" u="none" strike="noStrike" dirty="0">
                <a:solidFill>
                  <a:srgbClr val="333333"/>
                </a:solidFill>
                <a:effectLst/>
                <a:latin typeface="Arial" panose="020B0604020202020204" pitchFamily="34" charset="0"/>
              </a:rPr>
              <a:t>One of the simplest physics cloth models is as follows: consider the sheet of cloth. Divide it up into a series of approximately evenly spaced masses M. as red dot shown , it’s connect nearby masses by a spring (black line) , and use Hooke's Law and Newton's 2nd Law as the equations of motion. We also need to add some other features like spring damping or angular springs, can be made. A </a:t>
            </a:r>
            <a:r>
              <a:rPr lang="en-IE" sz="1800" b="1" i="0" u="none" strike="noStrike" dirty="0">
                <a:solidFill>
                  <a:srgbClr val="333333"/>
                </a:solidFill>
                <a:effectLst/>
                <a:latin typeface="Arial" panose="020B0604020202020204" pitchFamily="34" charset="0"/>
              </a:rPr>
              <a:t>mesh structure</a:t>
            </a:r>
            <a:r>
              <a:rPr lang="en-IE" sz="1800" b="0" i="0" u="none" strike="noStrike" dirty="0">
                <a:solidFill>
                  <a:srgbClr val="333333"/>
                </a:solidFill>
                <a:effectLst/>
                <a:latin typeface="Arial" panose="020B0604020202020204" pitchFamily="34" charset="0"/>
              </a:rPr>
              <a:t> proves invaluable for storing the cloth and performing the simulation directly on it. Each vertex can store all of its own local information include velocity, position, forces,  and when it comes time to render, these  information also allows for immediate rendering as a normal mesh.</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643a037f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5643a037f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Hooke’s law</a:t>
            </a:r>
          </a:p>
          <a:p>
            <a:pPr marL="12700" rtl="0">
              <a:spcBef>
                <a:spcPts val="0"/>
              </a:spcBef>
              <a:spcAft>
                <a:spcPts val="0"/>
              </a:spcAft>
            </a:pPr>
            <a:r>
              <a:rPr lang="en-IE" sz="1800" b="0" i="1" u="none" strike="noStrike" dirty="0">
                <a:solidFill>
                  <a:srgbClr val="121212"/>
                </a:solidFill>
                <a:effectLst/>
                <a:latin typeface="Arial" panose="020B0604020202020204" pitchFamily="34" charset="0"/>
              </a:rPr>
              <a:t>Struct </a:t>
            </a:r>
            <a:r>
              <a:rPr lang="en-IE" sz="1800" b="0" i="1" u="none" strike="noStrike" dirty="0" err="1">
                <a:solidFill>
                  <a:srgbClr val="121212"/>
                </a:solidFill>
                <a:effectLst/>
                <a:latin typeface="Arial" panose="020B0604020202020204" pitchFamily="34" charset="0"/>
              </a:rPr>
              <a:t>spring</a:t>
            </a:r>
            <a:r>
              <a:rPr lang="en-IE" sz="1800" b="0" i="0" u="none" strike="noStrike" dirty="0" err="1">
                <a:solidFill>
                  <a:srgbClr val="121212"/>
                </a:solidFill>
                <a:effectLst/>
                <a:latin typeface="Arial" panose="020B0604020202020204" pitchFamily="34" charset="0"/>
              </a:rPr>
              <a:t>，</a:t>
            </a:r>
            <a:r>
              <a:rPr lang="en-IE" sz="1800" b="0" i="0" u="none" strike="noStrike" dirty="0" err="1">
                <a:solidFill>
                  <a:srgbClr val="202124"/>
                </a:solidFill>
                <a:effectLst/>
                <a:latin typeface="Verdana" panose="020B0604030504040204" pitchFamily="34" charset="0"/>
              </a:rPr>
              <a:t>to</a:t>
            </a:r>
            <a:r>
              <a:rPr lang="en-IE" sz="1800" b="0" i="0" u="none" strike="noStrike" dirty="0">
                <a:solidFill>
                  <a:srgbClr val="202124"/>
                </a:solidFill>
                <a:effectLst/>
                <a:latin typeface="Verdana" panose="020B0604030504040204" pitchFamily="34" charset="0"/>
              </a:rPr>
              <a:t> provide extend and compress forces </a:t>
            </a:r>
            <a:endParaRPr lang="en-IE" b="0" dirty="0">
              <a:effectLst/>
            </a:endParaRPr>
          </a:p>
          <a:p>
            <a:pPr marL="12700" rtl="0">
              <a:spcBef>
                <a:spcPts val="0"/>
              </a:spcBef>
              <a:spcAft>
                <a:spcPts val="0"/>
              </a:spcAft>
            </a:pPr>
            <a:r>
              <a:rPr lang="en-IE" sz="1800" b="0" i="0" u="none" strike="noStrike" dirty="0">
                <a:solidFill>
                  <a:srgbClr val="202124"/>
                </a:solidFill>
                <a:effectLst/>
                <a:latin typeface="Verdana" panose="020B0604030504040204" pitchFamily="34" charset="0"/>
              </a:rPr>
              <a:t>Shear springs (</a:t>
            </a:r>
            <a:r>
              <a:rPr lang="en-IE" sz="1800" b="0" i="0" u="none" strike="noStrike" dirty="0">
                <a:solidFill>
                  <a:srgbClr val="333333"/>
                </a:solidFill>
                <a:effectLst/>
                <a:latin typeface="Arial" panose="020B0604020202020204" pitchFamily="34" charset="0"/>
              </a:rPr>
              <a:t>angular</a:t>
            </a:r>
            <a:r>
              <a:rPr lang="en-IE" sz="1800" b="0" i="0" u="none" strike="noStrike" dirty="0">
                <a:solidFill>
                  <a:srgbClr val="202124"/>
                </a:solidFill>
                <a:effectLst/>
                <a:latin typeface="Verdana" panose="020B0604030504040204" pitchFamily="34" charset="0"/>
              </a:rPr>
              <a:t>), to provide shear force when the cloth is shear-deformed </a:t>
            </a:r>
            <a:endParaRPr lang="en-IE" b="0" dirty="0">
              <a:effectLst/>
            </a:endParaRPr>
          </a:p>
          <a:p>
            <a:pPr marL="12700" rtl="0">
              <a:spcBef>
                <a:spcPts val="0"/>
              </a:spcBef>
              <a:spcAft>
                <a:spcPts val="0"/>
              </a:spcAft>
            </a:pPr>
            <a:r>
              <a:rPr lang="en-IE" sz="1800" b="0" i="0" u="none" strike="noStrike" dirty="0">
                <a:solidFill>
                  <a:srgbClr val="202124"/>
                </a:solidFill>
                <a:effectLst/>
                <a:latin typeface="Verdana" panose="020B0604030504040204" pitchFamily="34" charset="0"/>
              </a:rPr>
              <a:t>Bending springs:  to avoid over-folding of the springs</a:t>
            </a:r>
          </a:p>
          <a:p>
            <a:pPr marL="12700" rtl="0">
              <a:spcBef>
                <a:spcPts val="0"/>
              </a:spcBef>
              <a:spcAft>
                <a:spcPts val="0"/>
              </a:spcAft>
            </a:pPr>
            <a:br>
              <a:rPr lang="en-IE" b="0" dirty="0">
                <a:effectLst/>
              </a:rPr>
            </a:br>
            <a:r>
              <a:rPr lang="en-IE" sz="1800" b="0" i="0" u="none" strike="noStrike" dirty="0">
                <a:solidFill>
                  <a:srgbClr val="202124"/>
                </a:solidFill>
                <a:effectLst/>
                <a:latin typeface="Verdana" panose="020B0604030504040204" pitchFamily="34" charset="0"/>
              </a:rPr>
              <a:t>Spring’s motion based on </a:t>
            </a:r>
            <a:r>
              <a:rPr lang="en-IE" sz="1800" b="0" i="0" u="none" strike="noStrike" dirty="0" err="1">
                <a:solidFill>
                  <a:srgbClr val="202124"/>
                </a:solidFill>
                <a:effectLst/>
                <a:latin typeface="Verdana" panose="020B0604030504040204" pitchFamily="34" charset="0"/>
              </a:rPr>
              <a:t>hooke’s</a:t>
            </a:r>
            <a:r>
              <a:rPr lang="en-IE" sz="1800" b="0" i="0" u="none" strike="noStrike" dirty="0">
                <a:solidFill>
                  <a:srgbClr val="202124"/>
                </a:solidFill>
                <a:effectLst/>
                <a:latin typeface="Verdana" panose="020B0604030504040204" pitchFamily="34" charset="0"/>
              </a:rPr>
              <a:t> law</a:t>
            </a:r>
            <a:endParaRPr lang="en-IE" b="0" dirty="0">
              <a:effectLst/>
            </a:endParaRPr>
          </a:p>
          <a:p>
            <a:pPr rtl="0">
              <a:spcBef>
                <a:spcPts val="0"/>
              </a:spcBef>
              <a:spcAft>
                <a:spcPts val="0"/>
              </a:spcAft>
            </a:pPr>
            <a:r>
              <a:rPr lang="en-IE" sz="1800" b="0" i="0" u="none" strike="noStrike" dirty="0">
                <a:solidFill>
                  <a:srgbClr val="202122"/>
                </a:solidFill>
                <a:effectLst/>
                <a:latin typeface="Arial" panose="020B0604020202020204" pitchFamily="34" charset="0"/>
              </a:rPr>
              <a:t>In </a:t>
            </a:r>
            <a:r>
              <a:rPr lang="en-IE" sz="1800" b="0" i="0" u="none" strike="noStrike" dirty="0">
                <a:solidFill>
                  <a:srgbClr val="3366CC"/>
                </a:solidFill>
                <a:effectLst/>
                <a:latin typeface="Arial" panose="020B0604020202020204" pitchFamily="34" charset="0"/>
                <a:hlinkClick r:id="rId3"/>
              </a:rPr>
              <a:t>physics</a:t>
            </a:r>
            <a:r>
              <a:rPr lang="en-IE" sz="1800" b="0" i="0" u="none" strike="noStrike" dirty="0">
                <a:solidFill>
                  <a:srgbClr val="202122"/>
                </a:solidFill>
                <a:effectLst/>
                <a:latin typeface="Arial" panose="020B0604020202020204" pitchFamily="34" charset="0"/>
              </a:rPr>
              <a:t>, </a:t>
            </a:r>
            <a:r>
              <a:rPr lang="en-IE" sz="1800" b="1" i="0" u="none" strike="noStrike" dirty="0">
                <a:solidFill>
                  <a:srgbClr val="202122"/>
                </a:solidFill>
                <a:effectLst/>
                <a:latin typeface="Arial" panose="020B0604020202020204" pitchFamily="34" charset="0"/>
              </a:rPr>
              <a:t>Hooke's law</a:t>
            </a:r>
            <a:r>
              <a:rPr lang="en-IE" sz="1800" b="0" i="0" u="none" strike="noStrike" dirty="0">
                <a:solidFill>
                  <a:srgbClr val="202122"/>
                </a:solidFill>
                <a:effectLst/>
                <a:latin typeface="Arial" panose="020B0604020202020204" pitchFamily="34" charset="0"/>
              </a:rPr>
              <a:t> is an </a:t>
            </a:r>
            <a:r>
              <a:rPr lang="en-IE" sz="1800" b="0" i="0" u="none" strike="noStrike" dirty="0">
                <a:solidFill>
                  <a:srgbClr val="3366CC"/>
                </a:solidFill>
                <a:effectLst/>
                <a:latin typeface="Arial" panose="020B0604020202020204" pitchFamily="34" charset="0"/>
                <a:hlinkClick r:id="rId4"/>
              </a:rPr>
              <a:t>empirical law</a:t>
            </a:r>
            <a:r>
              <a:rPr lang="en-IE" sz="1800" b="0" i="0" u="none" strike="noStrike" dirty="0">
                <a:solidFill>
                  <a:srgbClr val="202122"/>
                </a:solidFill>
                <a:effectLst/>
                <a:latin typeface="Arial" panose="020B0604020202020204" pitchFamily="34" charset="0"/>
              </a:rPr>
              <a:t> which states that the </a:t>
            </a:r>
            <a:r>
              <a:rPr lang="en-IE" sz="1800" b="0" i="0" u="none" strike="noStrike" dirty="0">
                <a:solidFill>
                  <a:srgbClr val="3366CC"/>
                </a:solidFill>
                <a:effectLst/>
                <a:latin typeface="Arial" panose="020B0604020202020204" pitchFamily="34" charset="0"/>
                <a:hlinkClick r:id="rId5"/>
              </a:rPr>
              <a:t>force</a:t>
            </a:r>
            <a:r>
              <a:rPr lang="en-IE" sz="1800" b="0" i="0" u="none" strike="noStrike" dirty="0">
                <a:solidFill>
                  <a:srgbClr val="202122"/>
                </a:solidFill>
                <a:effectLst/>
                <a:latin typeface="Arial" panose="020B0604020202020204" pitchFamily="34" charset="0"/>
              </a:rPr>
              <a:t> (</a:t>
            </a:r>
            <a:r>
              <a:rPr lang="en-IE" sz="1800" b="0" i="1" u="none" strike="noStrike" dirty="0">
                <a:solidFill>
                  <a:srgbClr val="202122"/>
                </a:solidFill>
                <a:effectLst/>
                <a:latin typeface="Times New Roman" panose="02020603050405020304" pitchFamily="18" charset="0"/>
              </a:rPr>
              <a:t>F</a:t>
            </a:r>
            <a:r>
              <a:rPr lang="en-IE" sz="1800" b="0" i="0" u="none" strike="noStrike" dirty="0">
                <a:solidFill>
                  <a:srgbClr val="202122"/>
                </a:solidFill>
                <a:effectLst/>
                <a:latin typeface="Arial" panose="020B0604020202020204" pitchFamily="34" charset="0"/>
              </a:rPr>
              <a:t>) needed to extend or compress a </a:t>
            </a:r>
            <a:r>
              <a:rPr lang="en-IE" sz="1800" b="0" i="0" u="none" strike="noStrike" dirty="0">
                <a:solidFill>
                  <a:srgbClr val="3366CC"/>
                </a:solidFill>
                <a:effectLst/>
                <a:latin typeface="Arial" panose="020B0604020202020204" pitchFamily="34" charset="0"/>
                <a:hlinkClick r:id="rId6"/>
              </a:rPr>
              <a:t>spring</a:t>
            </a:r>
            <a:endParaRPr lang="en-IE" b="0" dirty="0">
              <a:effectLst/>
            </a:endParaRPr>
          </a:p>
          <a:p>
            <a:pPr rtl="0">
              <a:spcBef>
                <a:spcPts val="0"/>
              </a:spcBef>
              <a:spcAft>
                <a:spcPts val="0"/>
              </a:spcAft>
            </a:pPr>
            <a:r>
              <a:rPr lang="en-IE" sz="1800" b="0" i="1" u="none" strike="noStrike" dirty="0">
                <a:solidFill>
                  <a:srgbClr val="202122"/>
                </a:solidFill>
                <a:effectLst/>
                <a:latin typeface="Times New Roman" panose="02020603050405020304" pitchFamily="18" charset="0"/>
              </a:rPr>
              <a:t>F</a:t>
            </a:r>
            <a:r>
              <a:rPr lang="en-IE" sz="1800" b="0" i="1" u="none" strike="noStrike" baseline="-25000" dirty="0">
                <a:solidFill>
                  <a:srgbClr val="202122"/>
                </a:solidFill>
                <a:effectLst/>
                <a:latin typeface="Times New Roman" panose="02020603050405020304" pitchFamily="18" charset="0"/>
              </a:rPr>
              <a:t>s</a:t>
            </a:r>
            <a:r>
              <a:rPr lang="en-IE" sz="1800" b="0" i="0" u="none" strike="noStrike" dirty="0">
                <a:solidFill>
                  <a:srgbClr val="202122"/>
                </a:solidFill>
                <a:effectLst/>
                <a:latin typeface="Times New Roman" panose="02020603050405020304" pitchFamily="18" charset="0"/>
              </a:rPr>
              <a:t> = </a:t>
            </a:r>
            <a:r>
              <a:rPr lang="en-IE" sz="1800" b="0" i="1" u="none" strike="noStrike" dirty="0" err="1">
                <a:solidFill>
                  <a:srgbClr val="202122"/>
                </a:solidFill>
                <a:effectLst/>
                <a:latin typeface="Times New Roman" panose="02020603050405020304" pitchFamily="18" charset="0"/>
              </a:rPr>
              <a:t>kx</a:t>
            </a:r>
            <a:r>
              <a:rPr lang="en-IE" sz="1800" b="0" i="0" u="none" strike="noStrike" dirty="0">
                <a:solidFill>
                  <a:srgbClr val="202122"/>
                </a:solidFill>
                <a:effectLst/>
                <a:latin typeface="Arial" panose="020B0604020202020204" pitchFamily="34" charset="0"/>
              </a:rPr>
              <a:t>, </a:t>
            </a:r>
            <a:endParaRPr lang="en-IE" b="0" dirty="0">
              <a:effectLst/>
            </a:endParaRPr>
          </a:p>
          <a:p>
            <a:r>
              <a:rPr lang="en-IE" sz="1800" b="0" i="1" u="none" strike="noStrike" dirty="0">
                <a:solidFill>
                  <a:srgbClr val="202122"/>
                </a:solidFill>
                <a:effectLst/>
                <a:latin typeface="Times New Roman" panose="02020603050405020304" pitchFamily="18" charset="0"/>
              </a:rPr>
              <a:t>k</a:t>
            </a:r>
            <a:r>
              <a:rPr lang="en-IE" sz="1800" b="0" i="0" u="none" strike="noStrike" dirty="0">
                <a:solidFill>
                  <a:srgbClr val="202122"/>
                </a:solidFill>
                <a:effectLst/>
                <a:latin typeface="Arial" panose="020B0604020202020204" pitchFamily="34" charset="0"/>
              </a:rPr>
              <a:t> is a constant factor characteristic of the spring (i.e., its </a:t>
            </a:r>
            <a:r>
              <a:rPr lang="en-IE" sz="1800" b="0" i="0" u="none" strike="noStrike" dirty="0">
                <a:solidFill>
                  <a:srgbClr val="3366CC"/>
                </a:solidFill>
                <a:effectLst/>
                <a:latin typeface="Arial" panose="020B0604020202020204" pitchFamily="34" charset="0"/>
                <a:hlinkClick r:id="rId7"/>
              </a:rPr>
              <a:t>stiffness</a:t>
            </a:r>
            <a:r>
              <a:rPr lang="en-IE" sz="1800" b="0" i="0" u="none" strike="noStrike" dirty="0">
                <a:solidFill>
                  <a:srgbClr val="202122"/>
                </a:solidFill>
                <a:effectLst/>
                <a:latin typeface="Arial" panose="020B0604020202020204" pitchFamily="34" charset="0"/>
              </a:rPr>
              <a: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e4dd502028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e4dd502028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Force: spring, wind and gravity</a:t>
            </a:r>
          </a:p>
          <a:p>
            <a:pPr marL="0" lvl="0" indent="0" algn="l" rtl="0">
              <a:spcBef>
                <a:spcPts val="0"/>
              </a:spcBef>
              <a:spcAft>
                <a:spcPts val="0"/>
              </a:spcAft>
              <a:buNone/>
            </a:pPr>
            <a:r>
              <a:rPr lang="en-IE" sz="1800" b="0" i="0" u="none" strike="noStrike" dirty="0">
                <a:solidFill>
                  <a:srgbClr val="333333"/>
                </a:solidFill>
                <a:effectLst/>
                <a:latin typeface="Arial" panose="020B0604020202020204" pitchFamily="34" charset="0"/>
              </a:rPr>
              <a:t>After we got the cloth physics model, we need a method to integrate the equation of motion. Assuming our model is </a:t>
            </a:r>
            <a:r>
              <a:rPr lang="en-IE" sz="1800" b="0" i="0" u="none" strike="noStrike" dirty="0" err="1">
                <a:solidFill>
                  <a:srgbClr val="333333"/>
                </a:solidFill>
                <a:effectLst/>
                <a:latin typeface="Arial" panose="020B0604020202020204" pitchFamily="34" charset="0"/>
              </a:rPr>
              <a:t>newtonian</a:t>
            </a:r>
            <a:r>
              <a:rPr lang="en-IE" sz="1800" b="0" i="0" u="none" strike="noStrike" dirty="0">
                <a:solidFill>
                  <a:srgbClr val="333333"/>
                </a:solidFill>
                <a:effectLst/>
                <a:latin typeface="Arial" panose="020B0604020202020204" pitchFamily="34" charset="0"/>
              </a:rPr>
              <a:t>, we have at every vertex defined a position and velocity at each time step t, and our equation of motion tells the acceleration of each vertex at time t, and we want to know the position and velocity at the next time step.</a:t>
            </a:r>
            <a:endParaRPr lang="en-US" sz="1800" b="0" i="0" u="none" strike="noStrike" dirty="0">
              <a:solidFill>
                <a:srgbClr val="333333"/>
              </a:solidFill>
              <a:effectLst/>
              <a:latin typeface="Arial" panose="020B0604020202020204" pitchFamily="34"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IE" sz="1800" b="0" i="0" u="none" strike="noStrike" dirty="0">
                <a:solidFill>
                  <a:srgbClr val="333333"/>
                </a:solidFill>
                <a:effectLst/>
                <a:latin typeface="Arial" panose="020B0604020202020204" pitchFamily="34" charset="0"/>
              </a:rPr>
              <a:t>The simplest method for integrating our equations is </a:t>
            </a:r>
            <a:r>
              <a:rPr lang="en-IE" sz="1800" b="1" i="0" u="none" strike="noStrike" dirty="0">
                <a:solidFill>
                  <a:srgbClr val="202122"/>
                </a:solidFill>
                <a:effectLst/>
                <a:latin typeface="Calibri" panose="020F0502020204030204" pitchFamily="34" charset="0"/>
              </a:rPr>
              <a:t>Explicit </a:t>
            </a:r>
            <a:r>
              <a:rPr lang="en-IE" sz="1800" b="0" i="0" u="none" strike="noStrike" dirty="0">
                <a:solidFill>
                  <a:srgbClr val="333333"/>
                </a:solidFill>
                <a:effectLst/>
                <a:latin typeface="Arial" panose="020B0604020202020204" pitchFamily="34" charset="0"/>
              </a:rPr>
              <a:t>Euler's method. It goes like this:</a:t>
            </a:r>
          </a:p>
          <a:p>
            <a:pPr marL="0" lvl="0" indent="0" algn="l" rtl="0">
              <a:spcBef>
                <a:spcPts val="0"/>
              </a:spcBef>
              <a:spcAft>
                <a:spcPts val="0"/>
              </a:spcAft>
              <a:buNone/>
            </a:pPr>
            <a:endParaRPr lang="en-IE" sz="1800" b="0" i="0" u="none" strike="noStrike" dirty="0">
              <a:solidFill>
                <a:srgbClr val="333333"/>
              </a:solidFill>
              <a:effectLst/>
              <a:latin typeface="Arial" panose="020B0604020202020204" pitchFamily="34" charset="0"/>
            </a:endParaRPr>
          </a:p>
          <a:p>
            <a:pPr marL="0" lvl="0" indent="0" algn="l" rtl="0">
              <a:spcBef>
                <a:spcPts val="0"/>
              </a:spcBef>
              <a:spcAft>
                <a:spcPts val="0"/>
              </a:spcAft>
              <a:buNone/>
            </a:pPr>
            <a:r>
              <a:rPr lang="en-IE" b="0" i="0" dirty="0">
                <a:solidFill>
                  <a:srgbClr val="333333"/>
                </a:solidFill>
                <a:effectLst/>
                <a:latin typeface="arial" panose="020B0604020202020204" pitchFamily="34" charset="0"/>
              </a:rPr>
              <a:t>semi-implicit because it computes the velocity explicitly, but the new position implicitly. </a:t>
            </a:r>
          </a:p>
          <a:p>
            <a:pPr marL="0" lvl="0" indent="0" algn="l" rtl="0">
              <a:spcBef>
                <a:spcPts val="0"/>
              </a:spcBef>
              <a:spcAft>
                <a:spcPts val="0"/>
              </a:spcAft>
              <a:buNone/>
            </a:pPr>
            <a:r>
              <a:rPr lang="en-IE" b="0" i="0" dirty="0">
                <a:solidFill>
                  <a:srgbClr val="333333"/>
                </a:solidFill>
                <a:effectLst/>
                <a:latin typeface="arial" panose="020B0604020202020204" pitchFamily="34" charset="0"/>
              </a:rPr>
              <a:t>This helps reduce the feedback (positive or negative) and can greatly improve stability, at no cost in algorithmic complexity.</a:t>
            </a:r>
          </a:p>
          <a:p>
            <a:pPr marL="0" lvl="0" indent="0" algn="l" rtl="0">
              <a:spcBef>
                <a:spcPts val="0"/>
              </a:spcBef>
              <a:spcAft>
                <a:spcPts val="0"/>
              </a:spcAft>
              <a:buNone/>
            </a:pPr>
            <a:endParaRPr lang="en-IE"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sz="1100" b="0" i="0" dirty="0">
                <a:solidFill>
                  <a:srgbClr val="333333"/>
                </a:solidFill>
                <a:effectLst/>
                <a:latin typeface="arial" panose="020B0604020202020204" pitchFamily="34" charset="0"/>
              </a:rPr>
              <a:t>The </a:t>
            </a:r>
            <a:r>
              <a:rPr lang="en-IE" sz="1100" b="0" i="0" dirty="0" err="1">
                <a:solidFill>
                  <a:srgbClr val="333333"/>
                </a:solidFill>
                <a:effectLst/>
                <a:latin typeface="arial" panose="020B0604020202020204" pitchFamily="34" charset="0"/>
              </a:rPr>
              <a:t>Verlet</a:t>
            </a:r>
            <a:r>
              <a:rPr lang="en-IE" sz="1100" b="0" i="0" dirty="0">
                <a:solidFill>
                  <a:srgbClr val="333333"/>
                </a:solidFill>
                <a:effectLst/>
                <a:latin typeface="arial" panose="020B0604020202020204" pitchFamily="34" charset="0"/>
              </a:rPr>
              <a:t> integration algorithm, does not need to calculate the velocity; it computes new position via the position at both the current and previous time step.</a:t>
            </a:r>
            <a:endParaRPr lang="en-IE" sz="800" b="0" i="0" u="none" strike="noStrike" dirty="0">
              <a:solidFill>
                <a:srgbClr val="333333"/>
              </a:solidFill>
              <a:effectLst/>
              <a:latin typeface="Arial" panose="020B0604020202020204" pitchFamily="34" charset="0"/>
            </a:endParaRPr>
          </a:p>
          <a:p>
            <a:pPr marL="0" lvl="0" indent="0" algn="l" rtl="0">
              <a:spcBef>
                <a:spcPts val="0"/>
              </a:spcBef>
              <a:spcAft>
                <a:spcPts val="0"/>
              </a:spcAft>
              <a:buNone/>
            </a:pPr>
            <a:endParaRPr lang="en-IE" b="0" i="0" dirty="0">
              <a:solidFill>
                <a:srgbClr val="333333"/>
              </a:solidFill>
              <a:effectLst/>
              <a:latin typeface="arial" panose="020B0604020202020204" pitchFamily="34" charset="0"/>
            </a:endParaRPr>
          </a:p>
          <a:p>
            <a:pPr marL="0" lvl="0" indent="0" algn="l" rtl="0">
              <a:spcBef>
                <a:spcPts val="0"/>
              </a:spcBef>
              <a:spcAft>
                <a:spcPts val="0"/>
              </a:spcAft>
              <a:buNone/>
            </a:pPr>
            <a:r>
              <a:rPr lang="en-IE" b="0" i="0" dirty="0">
                <a:solidFill>
                  <a:srgbClr val="333333"/>
                </a:solidFill>
                <a:effectLst/>
                <a:latin typeface="arial" panose="020B0604020202020204" pitchFamily="34" charset="0"/>
              </a:rPr>
              <a:t>More accurate, but compared to other algorithms, </a:t>
            </a:r>
            <a:endParaRPr dirty="0"/>
          </a:p>
        </p:txBody>
      </p:sp>
    </p:spTree>
    <p:extLst>
      <p:ext uri="{BB962C8B-B14F-4D97-AF65-F5344CB8AC3E}">
        <p14:creationId xmlns:p14="http://schemas.microsoft.com/office/powerpoint/2010/main" val="4251826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e4eed78dc6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e4eed78dc6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Newton’s iteration, don’t need to think about time step, using iteration to get the limitation</a:t>
            </a:r>
          </a:p>
          <a:p>
            <a:pPr marL="0" lvl="0" indent="0" algn="l" rtl="0">
              <a:spcBef>
                <a:spcPts val="0"/>
              </a:spcBef>
              <a:spcAft>
                <a:spcPts val="0"/>
              </a:spcAft>
              <a:buNone/>
            </a:pPr>
            <a:r>
              <a:rPr lang="en-IE" dirty="0"/>
              <a:t>Jacobian iteration</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IE" sz="1800" b="0" i="0" u="none" strike="noStrike" dirty="0">
                <a:solidFill>
                  <a:srgbClr val="000000"/>
                </a:solidFill>
                <a:effectLst/>
                <a:latin typeface="Arial" panose="020B0604020202020204" pitchFamily="34" charset="0"/>
              </a:rPr>
              <a:t>There is also many state of art solutions to solve the integration</a:t>
            </a:r>
            <a:endParaRPr lang="en-IE" b="0" dirty="0">
              <a:effectLst/>
            </a:endParaRPr>
          </a:p>
          <a:p>
            <a:pPr rtl="0">
              <a:spcBef>
                <a:spcPts val="0"/>
              </a:spcBef>
              <a:spcAft>
                <a:spcPts val="0"/>
              </a:spcAft>
            </a:pPr>
            <a:r>
              <a:rPr lang="en-IE" sz="1800" b="0" i="0" u="none" strike="noStrike" dirty="0">
                <a:solidFill>
                  <a:srgbClr val="000000"/>
                </a:solidFill>
                <a:effectLst/>
                <a:latin typeface="Arial" panose="020B0604020202020204" pitchFamily="34" charset="0"/>
              </a:rPr>
              <a:t>This paper describes a  new method for time integration of mass-spring systems. This method provides a fast solution for classical springs. and express the widely used implicit Euler method as an energy minimization problem</a:t>
            </a:r>
            <a:r>
              <a:rPr lang="en-IE" sz="1100" b="0" i="0" u="none" strike="noStrike" dirty="0">
                <a:solidFill>
                  <a:srgbClr val="000000"/>
                </a:solidFill>
                <a:effectLst/>
                <a:latin typeface="Arial"/>
              </a:rPr>
              <a:t>, </a:t>
            </a:r>
            <a:r>
              <a:rPr lang="en-IE" sz="1800" b="0" i="0" u="none" strike="noStrike" dirty="0">
                <a:solidFill>
                  <a:srgbClr val="000000"/>
                </a:solidFill>
                <a:effectLst/>
                <a:latin typeface="Arial" panose="020B0604020202020204" pitchFamily="34" charset="0"/>
              </a:rPr>
              <a:t>Because the global linear system does not depend on run-time state, the matrix can be pre-factored, allowing for </a:t>
            </a:r>
            <a:r>
              <a:rPr lang="en-IE" sz="1800" b="1" i="0" u="none" strike="noStrike" dirty="0">
                <a:solidFill>
                  <a:srgbClr val="000000"/>
                </a:solidFill>
                <a:effectLst/>
                <a:latin typeface="Arial" panose="020B0604020202020204" pitchFamily="34" charset="0"/>
              </a:rPr>
              <a:t>very fast iterations</a:t>
            </a:r>
            <a:r>
              <a:rPr lang="en-IE" sz="1800" b="0" i="0" u="none" strike="noStrike" dirty="0">
                <a:solidFill>
                  <a:srgbClr val="000000"/>
                </a:solidFill>
                <a:effectLst/>
                <a:latin typeface="Arial" panose="020B0604020202020204" pitchFamily="34" charset="0"/>
              </a:rPr>
              <a:t>. </a:t>
            </a:r>
            <a:endParaRPr lang="en-US" dirty="0"/>
          </a:p>
        </p:txBody>
      </p:sp>
    </p:spTree>
    <p:extLst>
      <p:ext uri="{BB962C8B-B14F-4D97-AF65-F5344CB8AC3E}">
        <p14:creationId xmlns:p14="http://schemas.microsoft.com/office/powerpoint/2010/main" val="3017686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5643a03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5643a03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IE" sz="1800" b="0" i="0" u="none" strike="noStrike" dirty="0">
                <a:solidFill>
                  <a:srgbClr val="000000"/>
                </a:solidFill>
                <a:effectLst/>
                <a:latin typeface="Arial" panose="020B0604020202020204" pitchFamily="34" charset="0"/>
              </a:rPr>
              <a:t>The methods we talked above, the time complex is shown here:</a:t>
            </a:r>
            <a:endParaRPr lang="en-IE" b="0" dirty="0">
              <a:effectLst/>
            </a:endParaRPr>
          </a:p>
          <a:p>
            <a:pPr rtl="0">
              <a:spcBef>
                <a:spcPts val="0"/>
              </a:spcBef>
              <a:spcAft>
                <a:spcPts val="0"/>
              </a:spcAft>
            </a:pPr>
            <a:r>
              <a:rPr lang="en-IE" sz="1800" b="0" i="0" u="none" strike="noStrike" dirty="0">
                <a:solidFill>
                  <a:srgbClr val="000000"/>
                </a:solidFill>
                <a:effectLst/>
                <a:latin typeface="Arial" panose="020B0604020202020204" pitchFamily="34" charset="0"/>
              </a:rPr>
              <a:t>And the computing time each frame is show here</a:t>
            </a:r>
            <a:br>
              <a:rPr lang="en-IE"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5643a037f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5643a037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sz="1800" b="0" i="0" u="none" strike="noStrike" dirty="0">
                <a:solidFill>
                  <a:srgbClr val="000000"/>
                </a:solidFill>
                <a:effectLst/>
                <a:latin typeface="Arial" panose="020B0604020202020204" pitchFamily="34" charset="0"/>
              </a:rPr>
              <a:t> In our model, if we divide the piece of cloth to more vertices connected by spring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3.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notesSlide" Target="../notesSlides/notesSlide5.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8.png"/><Relationship Id="rId4" Type="http://schemas.openxmlformats.org/officeDocument/2006/relationships/notesSlide" Target="../notesSlides/notesSlide6.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81676" y="291628"/>
            <a:ext cx="6710857"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dirty="0">
                <a:latin typeface="Calibri"/>
                <a:ea typeface="Calibri"/>
                <a:cs typeface="Calibri"/>
                <a:sym typeface="Calibri"/>
              </a:rPr>
              <a:t>Cloth Simulation in Game Engine</a:t>
            </a:r>
            <a:endParaRPr sz="3200" b="1" dirty="0">
              <a:latin typeface="Calibri"/>
              <a:ea typeface="Calibri"/>
              <a:cs typeface="Calibri"/>
              <a:sym typeface="Calibri"/>
            </a:endParaRPr>
          </a:p>
        </p:txBody>
      </p:sp>
      <p:pic>
        <p:nvPicPr>
          <p:cNvPr id="2" name="Google Shape;298;p21">
            <a:extLst>
              <a:ext uri="{FF2B5EF4-FFF2-40B4-BE49-F238E27FC236}">
                <a16:creationId xmlns:a16="http://schemas.microsoft.com/office/drawing/2014/main" id="{D3153A48-BB66-82F4-79C6-53E49DCBA9C3}"/>
              </a:ext>
            </a:extLst>
          </p:cNvPr>
          <p:cNvPicPr preferRelativeResize="0"/>
          <p:nvPr/>
        </p:nvPicPr>
        <p:blipFill>
          <a:blip r:embed="rId3">
            <a:alphaModFix/>
          </a:blip>
          <a:stretch>
            <a:fillRect/>
          </a:stretch>
        </p:blipFill>
        <p:spPr>
          <a:xfrm>
            <a:off x="553189" y="1995725"/>
            <a:ext cx="2717575" cy="2731095"/>
          </a:xfrm>
          <a:prstGeom prst="rect">
            <a:avLst/>
          </a:prstGeom>
          <a:noFill/>
          <a:ln>
            <a:noFill/>
          </a:ln>
        </p:spPr>
      </p:pic>
      <p:pic>
        <p:nvPicPr>
          <p:cNvPr id="3" name="Google Shape;299;p21">
            <a:extLst>
              <a:ext uri="{FF2B5EF4-FFF2-40B4-BE49-F238E27FC236}">
                <a16:creationId xmlns:a16="http://schemas.microsoft.com/office/drawing/2014/main" id="{C8316E80-B3DB-14F9-4113-12AE547D3690}"/>
              </a:ext>
            </a:extLst>
          </p:cNvPr>
          <p:cNvPicPr preferRelativeResize="0"/>
          <p:nvPr/>
        </p:nvPicPr>
        <p:blipFill>
          <a:blip r:embed="rId4">
            <a:alphaModFix/>
          </a:blip>
          <a:stretch>
            <a:fillRect/>
          </a:stretch>
        </p:blipFill>
        <p:spPr>
          <a:xfrm>
            <a:off x="3370176" y="1995725"/>
            <a:ext cx="2635987" cy="2731100"/>
          </a:xfrm>
          <a:prstGeom prst="rect">
            <a:avLst/>
          </a:prstGeom>
          <a:noFill/>
          <a:ln>
            <a:noFill/>
          </a:ln>
        </p:spPr>
      </p:pic>
      <p:pic>
        <p:nvPicPr>
          <p:cNvPr id="4" name="Google Shape;300;p21">
            <a:extLst>
              <a:ext uri="{FF2B5EF4-FFF2-40B4-BE49-F238E27FC236}">
                <a16:creationId xmlns:a16="http://schemas.microsoft.com/office/drawing/2014/main" id="{429C8712-B3D4-A7FB-D437-308C0E84B1BB}"/>
              </a:ext>
            </a:extLst>
          </p:cNvPr>
          <p:cNvPicPr preferRelativeResize="0"/>
          <p:nvPr/>
        </p:nvPicPr>
        <p:blipFill>
          <a:blip r:embed="rId5">
            <a:alphaModFix/>
          </a:blip>
          <a:stretch>
            <a:fillRect/>
          </a:stretch>
        </p:blipFill>
        <p:spPr>
          <a:xfrm>
            <a:off x="6105589" y="1995725"/>
            <a:ext cx="2635987" cy="2731095"/>
          </a:xfrm>
          <a:prstGeom prst="rect">
            <a:avLst/>
          </a:prstGeom>
          <a:noFill/>
          <a:ln>
            <a:noFill/>
          </a:ln>
        </p:spPr>
      </p:pic>
      <p:sp>
        <p:nvSpPr>
          <p:cNvPr id="5" name="Google Shape;301;p21">
            <a:extLst>
              <a:ext uri="{FF2B5EF4-FFF2-40B4-BE49-F238E27FC236}">
                <a16:creationId xmlns:a16="http://schemas.microsoft.com/office/drawing/2014/main" id="{5A6B408D-890B-B30F-9F86-4E510F246E2C}"/>
              </a:ext>
            </a:extLst>
          </p:cNvPr>
          <p:cNvSpPr txBox="1"/>
          <p:nvPr/>
        </p:nvSpPr>
        <p:spPr>
          <a:xfrm>
            <a:off x="1281676" y="4742909"/>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Explicit Euler</a:t>
            </a:r>
            <a:endParaRPr dirty="0">
              <a:latin typeface="Calibri"/>
              <a:ea typeface="Calibri"/>
              <a:cs typeface="Calibri"/>
              <a:sym typeface="Calibri"/>
            </a:endParaRPr>
          </a:p>
        </p:txBody>
      </p:sp>
      <p:sp>
        <p:nvSpPr>
          <p:cNvPr id="6" name="Google Shape;302;p21">
            <a:extLst>
              <a:ext uri="{FF2B5EF4-FFF2-40B4-BE49-F238E27FC236}">
                <a16:creationId xmlns:a16="http://schemas.microsoft.com/office/drawing/2014/main" id="{39F3C3CC-CA02-5887-A6FC-C843A7790D44}"/>
              </a:ext>
            </a:extLst>
          </p:cNvPr>
          <p:cNvSpPr txBox="1"/>
          <p:nvPr/>
        </p:nvSpPr>
        <p:spPr>
          <a:xfrm>
            <a:off x="4057869" y="4726820"/>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Implicit Euler</a:t>
            </a:r>
            <a:endParaRPr dirty="0">
              <a:latin typeface="Calibri"/>
              <a:ea typeface="Calibri"/>
              <a:cs typeface="Calibri"/>
              <a:sym typeface="Calibri"/>
            </a:endParaRPr>
          </a:p>
        </p:txBody>
      </p:sp>
      <p:sp>
        <p:nvSpPr>
          <p:cNvPr id="7" name="Google Shape;303;p21">
            <a:extLst>
              <a:ext uri="{FF2B5EF4-FFF2-40B4-BE49-F238E27FC236}">
                <a16:creationId xmlns:a16="http://schemas.microsoft.com/office/drawing/2014/main" id="{C792A656-439A-61F1-6368-CA3367AC96E5}"/>
              </a:ext>
            </a:extLst>
          </p:cNvPr>
          <p:cNvSpPr txBox="1"/>
          <p:nvPr/>
        </p:nvSpPr>
        <p:spPr>
          <a:xfrm>
            <a:off x="6793282" y="4726820"/>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Fast method</a:t>
            </a:r>
            <a:endParaRPr dirty="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5" name="Picture 4" descr="A graph with a red line&#10;&#10;Description automatically generated">
            <a:extLst>
              <a:ext uri="{FF2B5EF4-FFF2-40B4-BE49-F238E27FC236}">
                <a16:creationId xmlns:a16="http://schemas.microsoft.com/office/drawing/2014/main" id="{50F2CB45-3862-9AF6-7448-133DC468C143}"/>
              </a:ext>
            </a:extLst>
          </p:cNvPr>
          <p:cNvPicPr>
            <a:picLocks noChangeAspect="1"/>
          </p:cNvPicPr>
          <p:nvPr/>
        </p:nvPicPr>
        <p:blipFill>
          <a:blip r:embed="rId3"/>
          <a:stretch>
            <a:fillRect/>
          </a:stretch>
        </p:blipFill>
        <p:spPr>
          <a:xfrm>
            <a:off x="700111" y="1098256"/>
            <a:ext cx="2743200" cy="3657600"/>
          </a:xfrm>
          <a:prstGeom prst="rect">
            <a:avLst/>
          </a:prstGeom>
        </p:spPr>
      </p:pic>
      <p:pic>
        <p:nvPicPr>
          <p:cNvPr id="7" name="Picture 6" descr="A graph of a line&#10;&#10;Description automatically generated">
            <a:extLst>
              <a:ext uri="{FF2B5EF4-FFF2-40B4-BE49-F238E27FC236}">
                <a16:creationId xmlns:a16="http://schemas.microsoft.com/office/drawing/2014/main" id="{E4E3782A-73DB-5E70-6D9C-75A019AA5DF6}"/>
              </a:ext>
            </a:extLst>
          </p:cNvPr>
          <p:cNvPicPr>
            <a:picLocks noChangeAspect="1"/>
          </p:cNvPicPr>
          <p:nvPr/>
        </p:nvPicPr>
        <p:blipFill>
          <a:blip r:embed="rId4"/>
          <a:stretch>
            <a:fillRect/>
          </a:stretch>
        </p:blipFill>
        <p:spPr>
          <a:xfrm>
            <a:off x="6027677" y="1098256"/>
            <a:ext cx="2743200" cy="3657600"/>
          </a:xfrm>
          <a:prstGeom prst="rect">
            <a:avLst/>
          </a:prstGeom>
        </p:spPr>
      </p:pic>
      <p:pic>
        <p:nvPicPr>
          <p:cNvPr id="9" name="Picture 8" descr="A graph showing the growth of a number&#10;&#10;Description automatically generated">
            <a:extLst>
              <a:ext uri="{FF2B5EF4-FFF2-40B4-BE49-F238E27FC236}">
                <a16:creationId xmlns:a16="http://schemas.microsoft.com/office/drawing/2014/main" id="{7937D07A-C08D-DD6C-5B8D-C7A57060D456}"/>
              </a:ext>
            </a:extLst>
          </p:cNvPr>
          <p:cNvPicPr>
            <a:picLocks noChangeAspect="1"/>
          </p:cNvPicPr>
          <p:nvPr/>
        </p:nvPicPr>
        <p:blipFill>
          <a:blip r:embed="rId5"/>
          <a:stretch>
            <a:fillRect/>
          </a:stretch>
        </p:blipFill>
        <p:spPr>
          <a:xfrm>
            <a:off x="3317424" y="1098256"/>
            <a:ext cx="2743200" cy="3657600"/>
          </a:xfrm>
          <a:prstGeom prst="rect">
            <a:avLst/>
          </a:prstGeom>
        </p:spPr>
      </p:pic>
      <p:sp>
        <p:nvSpPr>
          <p:cNvPr id="335" name="Google Shape;335;p25"/>
          <p:cNvSpPr txBox="1"/>
          <p:nvPr/>
        </p:nvSpPr>
        <p:spPr>
          <a:xfrm>
            <a:off x="1508491" y="1098256"/>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Explicit Euler</a:t>
            </a:r>
            <a:endParaRPr>
              <a:latin typeface="Calibri"/>
              <a:ea typeface="Calibri"/>
              <a:cs typeface="Calibri"/>
              <a:sym typeface="Calibri"/>
            </a:endParaRPr>
          </a:p>
        </p:txBody>
      </p:sp>
      <p:sp>
        <p:nvSpPr>
          <p:cNvPr id="336" name="Google Shape;336;p25"/>
          <p:cNvSpPr txBox="1"/>
          <p:nvPr/>
        </p:nvSpPr>
        <p:spPr>
          <a:xfrm>
            <a:off x="4125804" y="1098256"/>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Implicit Euler</a:t>
            </a:r>
            <a:endParaRPr>
              <a:latin typeface="Calibri"/>
              <a:ea typeface="Calibri"/>
              <a:cs typeface="Calibri"/>
              <a:sym typeface="Calibri"/>
            </a:endParaRPr>
          </a:p>
        </p:txBody>
      </p:sp>
      <p:sp>
        <p:nvSpPr>
          <p:cNvPr id="337" name="Google Shape;337;p25"/>
          <p:cNvSpPr txBox="1"/>
          <p:nvPr/>
        </p:nvSpPr>
        <p:spPr>
          <a:xfrm>
            <a:off x="6785450" y="1098256"/>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Fast method</a:t>
            </a:r>
            <a:endParaRPr dirty="0">
              <a:latin typeface="Calibri"/>
              <a:ea typeface="Calibri"/>
              <a:cs typeface="Calibri"/>
              <a:sym typeface="Calibri"/>
            </a:endParaRPr>
          </a:p>
        </p:txBody>
      </p:sp>
      <p:sp>
        <p:nvSpPr>
          <p:cNvPr id="338" name="Google Shape;338;p25"/>
          <p:cNvSpPr txBox="1"/>
          <p:nvPr/>
        </p:nvSpPr>
        <p:spPr>
          <a:xfrm>
            <a:off x="367436" y="305980"/>
            <a:ext cx="3107283" cy="52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800" b="1" dirty="0">
                <a:latin typeface="Calibri"/>
                <a:ea typeface="Calibri"/>
                <a:cs typeface="Calibri"/>
                <a:sym typeface="Calibri"/>
              </a:rPr>
              <a:t>Time step</a:t>
            </a:r>
            <a:endParaRPr sz="2800" dirty="0">
              <a:latin typeface="Calibri"/>
              <a:ea typeface="Calibri"/>
              <a:cs typeface="Calibri"/>
              <a:sym typeface="Calibri"/>
            </a:endParaRPr>
          </a:p>
        </p:txBody>
      </p:sp>
      <p:sp>
        <p:nvSpPr>
          <p:cNvPr id="10" name="Google Shape;356;p27">
            <a:extLst>
              <a:ext uri="{FF2B5EF4-FFF2-40B4-BE49-F238E27FC236}">
                <a16:creationId xmlns:a16="http://schemas.microsoft.com/office/drawing/2014/main" id="{EC2C2977-98D9-655B-85EC-E1A1EDB69146}"/>
              </a:ext>
            </a:extLst>
          </p:cNvPr>
          <p:cNvSpPr txBox="1"/>
          <p:nvPr/>
        </p:nvSpPr>
        <p:spPr>
          <a:xfrm rot="16200000">
            <a:off x="-165128" y="2758456"/>
            <a:ext cx="142023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Calibri"/>
                <a:ea typeface="Calibri"/>
                <a:cs typeface="Calibri"/>
                <a:sym typeface="Calibri"/>
              </a:rPr>
              <a:t>Time / Frame (</a:t>
            </a:r>
            <a:r>
              <a:rPr lang="en" sz="1200" dirty="0" err="1">
                <a:latin typeface="Calibri"/>
                <a:ea typeface="Calibri"/>
                <a:cs typeface="Calibri"/>
                <a:sym typeface="Calibri"/>
              </a:rPr>
              <a:t>ms</a:t>
            </a:r>
            <a:r>
              <a:rPr lang="en" sz="1200" dirty="0">
                <a:latin typeface="Calibri"/>
                <a:ea typeface="Calibri"/>
                <a:cs typeface="Calibri"/>
                <a:sym typeface="Calibri"/>
              </a:rPr>
              <a:t>)</a:t>
            </a:r>
            <a:endParaRPr sz="1200" dirty="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5" name="Google Shape;355;p27"/>
          <p:cNvSpPr txBox="1"/>
          <p:nvPr/>
        </p:nvSpPr>
        <p:spPr>
          <a:xfrm>
            <a:off x="721724" y="345625"/>
            <a:ext cx="1836649"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latin typeface="Calibri"/>
                <a:ea typeface="Calibri"/>
                <a:cs typeface="Calibri"/>
                <a:sym typeface="Calibri"/>
              </a:rPr>
              <a:t>Stability</a:t>
            </a:r>
            <a:endParaRPr sz="2800" b="1" dirty="0">
              <a:latin typeface="Calibri"/>
              <a:ea typeface="Calibri"/>
              <a:cs typeface="Calibri"/>
              <a:sym typeface="Calibri"/>
            </a:endParaRPr>
          </a:p>
        </p:txBody>
      </p:sp>
      <p:pic>
        <p:nvPicPr>
          <p:cNvPr id="2" name="unstable.mp4">
            <a:hlinkClick r:id="" action="ppaction://media"/>
            <a:extLst>
              <a:ext uri="{FF2B5EF4-FFF2-40B4-BE49-F238E27FC236}">
                <a16:creationId xmlns:a16="http://schemas.microsoft.com/office/drawing/2014/main" id="{D7E9CD98-C332-C95A-60C7-D4815BF063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593" t="18687" r="51897" b="39203"/>
          <a:stretch/>
        </p:blipFill>
        <p:spPr>
          <a:xfrm>
            <a:off x="721724" y="1365677"/>
            <a:ext cx="4370229" cy="3069860"/>
          </a:xfrm>
          <a:prstGeom prst="rect">
            <a:avLst/>
          </a:prstGeom>
        </p:spPr>
      </p:pic>
      <p:pic>
        <p:nvPicPr>
          <p:cNvPr id="12" name="Picture 11">
            <a:extLst>
              <a:ext uri="{FF2B5EF4-FFF2-40B4-BE49-F238E27FC236}">
                <a16:creationId xmlns:a16="http://schemas.microsoft.com/office/drawing/2014/main" id="{32CF9B32-90AC-C071-0436-C2E21F0EFB66}"/>
              </a:ext>
            </a:extLst>
          </p:cNvPr>
          <p:cNvPicPr>
            <a:picLocks noChangeAspect="1"/>
          </p:cNvPicPr>
          <p:nvPr/>
        </p:nvPicPr>
        <p:blipFill>
          <a:blip r:embed="rId6"/>
          <a:stretch>
            <a:fillRect/>
          </a:stretch>
        </p:blipFill>
        <p:spPr>
          <a:xfrm>
            <a:off x="5711633" y="1543883"/>
            <a:ext cx="2822609" cy="858658"/>
          </a:xfrm>
          <a:prstGeom prst="rect">
            <a:avLst/>
          </a:prstGeom>
        </p:spPr>
      </p:pic>
      <p:pic>
        <p:nvPicPr>
          <p:cNvPr id="13" name="Picture 12">
            <a:extLst>
              <a:ext uri="{FF2B5EF4-FFF2-40B4-BE49-F238E27FC236}">
                <a16:creationId xmlns:a16="http://schemas.microsoft.com/office/drawing/2014/main" id="{4A50AD8D-2D88-7B74-EF95-0B0D03B838B1}"/>
              </a:ext>
            </a:extLst>
          </p:cNvPr>
          <p:cNvPicPr>
            <a:picLocks noChangeAspect="1"/>
          </p:cNvPicPr>
          <p:nvPr/>
        </p:nvPicPr>
        <p:blipFill>
          <a:blip r:embed="rId7"/>
          <a:stretch>
            <a:fillRect/>
          </a:stretch>
        </p:blipFill>
        <p:spPr>
          <a:xfrm>
            <a:off x="5711633" y="2818617"/>
            <a:ext cx="3034624" cy="6507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10" name="Picture 9" descr="A graph showing the number of numbers&#10;&#10;Description automatically generated">
            <a:extLst>
              <a:ext uri="{FF2B5EF4-FFF2-40B4-BE49-F238E27FC236}">
                <a16:creationId xmlns:a16="http://schemas.microsoft.com/office/drawing/2014/main" id="{A13F40B2-F9C4-1D50-35D4-552965768375}"/>
              </a:ext>
            </a:extLst>
          </p:cNvPr>
          <p:cNvPicPr>
            <a:picLocks noChangeAspect="1"/>
          </p:cNvPicPr>
          <p:nvPr/>
        </p:nvPicPr>
        <p:blipFill>
          <a:blip r:embed="rId3"/>
          <a:stretch>
            <a:fillRect/>
          </a:stretch>
        </p:blipFill>
        <p:spPr>
          <a:xfrm>
            <a:off x="3344753" y="1019731"/>
            <a:ext cx="2921000" cy="3657600"/>
          </a:xfrm>
          <a:prstGeom prst="rect">
            <a:avLst/>
          </a:prstGeom>
        </p:spPr>
      </p:pic>
      <p:pic>
        <p:nvPicPr>
          <p:cNvPr id="8" name="Picture 7" descr="A graph of a number of numbers&#10;&#10;Description automatically generated">
            <a:extLst>
              <a:ext uri="{FF2B5EF4-FFF2-40B4-BE49-F238E27FC236}">
                <a16:creationId xmlns:a16="http://schemas.microsoft.com/office/drawing/2014/main" id="{41B49F65-5993-E9A5-C6DF-079EF15D1BA1}"/>
              </a:ext>
            </a:extLst>
          </p:cNvPr>
          <p:cNvPicPr>
            <a:picLocks noChangeAspect="1"/>
          </p:cNvPicPr>
          <p:nvPr/>
        </p:nvPicPr>
        <p:blipFill>
          <a:blip r:embed="rId4"/>
          <a:stretch>
            <a:fillRect/>
          </a:stretch>
        </p:blipFill>
        <p:spPr>
          <a:xfrm>
            <a:off x="6223000" y="1019731"/>
            <a:ext cx="2921000" cy="3657600"/>
          </a:xfrm>
          <a:prstGeom prst="rect">
            <a:avLst/>
          </a:prstGeom>
        </p:spPr>
      </p:pic>
      <p:sp>
        <p:nvSpPr>
          <p:cNvPr id="355" name="Google Shape;355;p27"/>
          <p:cNvSpPr txBox="1"/>
          <p:nvPr/>
        </p:nvSpPr>
        <p:spPr>
          <a:xfrm>
            <a:off x="506571" y="273907"/>
            <a:ext cx="1836649"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latin typeface="Calibri"/>
                <a:ea typeface="Calibri"/>
                <a:cs typeface="Calibri"/>
                <a:sym typeface="Calibri"/>
              </a:rPr>
              <a:t>Stability</a:t>
            </a:r>
            <a:endParaRPr sz="2800" b="1" dirty="0">
              <a:latin typeface="Calibri"/>
              <a:ea typeface="Calibri"/>
              <a:cs typeface="Calibri"/>
              <a:sym typeface="Calibri"/>
            </a:endParaRPr>
          </a:p>
        </p:txBody>
      </p:sp>
      <p:sp>
        <p:nvSpPr>
          <p:cNvPr id="357" name="Google Shape;357;p27"/>
          <p:cNvSpPr txBox="1"/>
          <p:nvPr/>
        </p:nvSpPr>
        <p:spPr>
          <a:xfrm>
            <a:off x="4282616" y="1028110"/>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Implicit Euler</a:t>
            </a:r>
            <a:endParaRPr dirty="0">
              <a:latin typeface="Calibri"/>
              <a:ea typeface="Calibri"/>
              <a:cs typeface="Calibri"/>
              <a:sym typeface="Calibri"/>
            </a:endParaRPr>
          </a:p>
        </p:txBody>
      </p:sp>
      <p:sp>
        <p:nvSpPr>
          <p:cNvPr id="358" name="Google Shape;358;p27"/>
          <p:cNvSpPr txBox="1"/>
          <p:nvPr/>
        </p:nvSpPr>
        <p:spPr>
          <a:xfrm>
            <a:off x="7203616" y="1028110"/>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Fast method</a:t>
            </a:r>
            <a:endParaRPr dirty="0">
              <a:latin typeface="Calibri"/>
              <a:ea typeface="Calibri"/>
              <a:cs typeface="Calibri"/>
              <a:sym typeface="Calibri"/>
            </a:endParaRPr>
          </a:p>
        </p:txBody>
      </p:sp>
      <p:pic>
        <p:nvPicPr>
          <p:cNvPr id="5" name="Picture 4" descr="A graph of a function&#10;&#10;Description automatically generated">
            <a:extLst>
              <a:ext uri="{FF2B5EF4-FFF2-40B4-BE49-F238E27FC236}">
                <a16:creationId xmlns:a16="http://schemas.microsoft.com/office/drawing/2014/main" id="{FDEAA892-8B7D-0B2B-DDFF-A00E2816B8E2}"/>
              </a:ext>
            </a:extLst>
          </p:cNvPr>
          <p:cNvPicPr>
            <a:picLocks noChangeAspect="1"/>
          </p:cNvPicPr>
          <p:nvPr/>
        </p:nvPicPr>
        <p:blipFill>
          <a:blip r:embed="rId5"/>
          <a:stretch>
            <a:fillRect/>
          </a:stretch>
        </p:blipFill>
        <p:spPr>
          <a:xfrm>
            <a:off x="423753" y="1019731"/>
            <a:ext cx="2921000" cy="3657600"/>
          </a:xfrm>
          <a:prstGeom prst="rect">
            <a:avLst/>
          </a:prstGeom>
        </p:spPr>
      </p:pic>
      <p:sp>
        <p:nvSpPr>
          <p:cNvPr id="356" name="Google Shape;356;p27"/>
          <p:cNvSpPr txBox="1"/>
          <p:nvPr/>
        </p:nvSpPr>
        <p:spPr>
          <a:xfrm>
            <a:off x="1253953" y="1028110"/>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Explicit Euler</a:t>
            </a:r>
            <a:endParaRPr dirty="0">
              <a:latin typeface="Calibri"/>
              <a:ea typeface="Calibri"/>
              <a:cs typeface="Calibri"/>
              <a:sym typeface="Calibri"/>
            </a:endParaRPr>
          </a:p>
        </p:txBody>
      </p:sp>
      <p:sp>
        <p:nvSpPr>
          <p:cNvPr id="11" name="Google Shape;356;p27">
            <a:extLst>
              <a:ext uri="{FF2B5EF4-FFF2-40B4-BE49-F238E27FC236}">
                <a16:creationId xmlns:a16="http://schemas.microsoft.com/office/drawing/2014/main" id="{4626F90D-B17A-92A9-4C33-43C89503884C}"/>
              </a:ext>
            </a:extLst>
          </p:cNvPr>
          <p:cNvSpPr txBox="1"/>
          <p:nvPr/>
        </p:nvSpPr>
        <p:spPr>
          <a:xfrm rot="16200000">
            <a:off x="-391198" y="2407185"/>
            <a:ext cx="12606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Calibri"/>
                <a:ea typeface="Calibri"/>
                <a:cs typeface="Calibri"/>
                <a:sym typeface="Calibri"/>
              </a:rPr>
              <a:t>Spring Energy</a:t>
            </a:r>
            <a:endParaRPr sz="1200" dirty="0">
              <a:latin typeface="Calibri"/>
              <a:ea typeface="Calibri"/>
              <a:cs typeface="Calibri"/>
              <a:sym typeface="Calibri"/>
            </a:endParaRPr>
          </a:p>
        </p:txBody>
      </p:sp>
    </p:spTree>
    <p:extLst>
      <p:ext uri="{BB962C8B-B14F-4D97-AF65-F5344CB8AC3E}">
        <p14:creationId xmlns:p14="http://schemas.microsoft.com/office/powerpoint/2010/main" val="1266232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26"/>
          <p:cNvSpPr txBox="1"/>
          <p:nvPr/>
        </p:nvSpPr>
        <p:spPr>
          <a:xfrm>
            <a:off x="467564" y="195474"/>
            <a:ext cx="2266561" cy="52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800" b="1" dirty="0">
                <a:latin typeface="Calibri"/>
                <a:ea typeface="Calibri"/>
                <a:cs typeface="Calibri"/>
                <a:sym typeface="Calibri"/>
              </a:rPr>
              <a:t>GPU or CPU ?</a:t>
            </a:r>
            <a:endParaRPr sz="2800" dirty="0">
              <a:latin typeface="Calibri"/>
              <a:ea typeface="Calibri"/>
              <a:cs typeface="Calibri"/>
              <a:sym typeface="Calibri"/>
            </a:endParaRPr>
          </a:p>
        </p:txBody>
      </p:sp>
      <p:pic>
        <p:nvPicPr>
          <p:cNvPr id="5" name="Picture 4" descr="A graph of a graph showing the same size of a computer&#10;&#10;Description automatically generated">
            <a:extLst>
              <a:ext uri="{FF2B5EF4-FFF2-40B4-BE49-F238E27FC236}">
                <a16:creationId xmlns:a16="http://schemas.microsoft.com/office/drawing/2014/main" id="{2C1E7654-6440-C144-FF8D-F9D428D7B115}"/>
              </a:ext>
            </a:extLst>
          </p:cNvPr>
          <p:cNvPicPr>
            <a:picLocks noChangeAspect="1"/>
          </p:cNvPicPr>
          <p:nvPr/>
        </p:nvPicPr>
        <p:blipFill>
          <a:blip r:embed="rId5"/>
          <a:stretch>
            <a:fillRect/>
          </a:stretch>
        </p:blipFill>
        <p:spPr>
          <a:xfrm>
            <a:off x="5647765" y="274175"/>
            <a:ext cx="3496235" cy="4661647"/>
          </a:xfrm>
          <a:prstGeom prst="rect">
            <a:avLst/>
          </a:prstGeom>
        </p:spPr>
      </p:pic>
      <p:sp>
        <p:nvSpPr>
          <p:cNvPr id="6" name="Google Shape;356;p27">
            <a:extLst>
              <a:ext uri="{FF2B5EF4-FFF2-40B4-BE49-F238E27FC236}">
                <a16:creationId xmlns:a16="http://schemas.microsoft.com/office/drawing/2014/main" id="{A3E65C57-F041-4C2B-A2CC-27C2325E8E7F}"/>
              </a:ext>
            </a:extLst>
          </p:cNvPr>
          <p:cNvSpPr txBox="1"/>
          <p:nvPr/>
        </p:nvSpPr>
        <p:spPr>
          <a:xfrm rot="16200000">
            <a:off x="4852273" y="2517714"/>
            <a:ext cx="142023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Calibri"/>
                <a:ea typeface="Calibri"/>
                <a:cs typeface="Calibri"/>
                <a:sym typeface="Calibri"/>
              </a:rPr>
              <a:t>Time / Frame (</a:t>
            </a:r>
            <a:r>
              <a:rPr lang="en" sz="1200" dirty="0" err="1">
                <a:latin typeface="Calibri"/>
                <a:ea typeface="Calibri"/>
                <a:cs typeface="Calibri"/>
                <a:sym typeface="Calibri"/>
              </a:rPr>
              <a:t>ms</a:t>
            </a:r>
            <a:r>
              <a:rPr lang="en" sz="1200" dirty="0">
                <a:latin typeface="Calibri"/>
                <a:ea typeface="Calibri"/>
                <a:cs typeface="Calibri"/>
                <a:sym typeface="Calibri"/>
              </a:rPr>
              <a:t>)</a:t>
            </a:r>
            <a:endParaRPr sz="1200" dirty="0">
              <a:latin typeface="Calibri"/>
              <a:ea typeface="Calibri"/>
              <a:cs typeface="Calibri"/>
              <a:sym typeface="Calibri"/>
            </a:endParaRPr>
          </a:p>
        </p:txBody>
      </p:sp>
      <p:pic>
        <p:nvPicPr>
          <p:cNvPr id="7" name="gpucpu.mp4">
            <a:hlinkClick r:id="" action="ppaction://media"/>
            <a:extLst>
              <a:ext uri="{FF2B5EF4-FFF2-40B4-BE49-F238E27FC236}">
                <a16:creationId xmlns:a16="http://schemas.microsoft.com/office/drawing/2014/main" id="{588214AF-672A-E8F3-B99C-A8101EF935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5372" t="15661" r="50662" b="44551"/>
          <a:stretch/>
        </p:blipFill>
        <p:spPr>
          <a:xfrm>
            <a:off x="755374" y="2714222"/>
            <a:ext cx="4098057" cy="2320587"/>
          </a:xfrm>
          <a:prstGeom prst="rect">
            <a:avLst/>
          </a:prstGeom>
        </p:spPr>
      </p:pic>
      <p:pic>
        <p:nvPicPr>
          <p:cNvPr id="8" name="Picture 7">
            <a:extLst>
              <a:ext uri="{FF2B5EF4-FFF2-40B4-BE49-F238E27FC236}">
                <a16:creationId xmlns:a16="http://schemas.microsoft.com/office/drawing/2014/main" id="{42FA6C9F-FD4A-BCAD-8C81-FD0319398886}"/>
              </a:ext>
            </a:extLst>
          </p:cNvPr>
          <p:cNvPicPr>
            <a:picLocks noChangeAspect="1"/>
          </p:cNvPicPr>
          <p:nvPr/>
        </p:nvPicPr>
        <p:blipFill>
          <a:blip r:embed="rId7"/>
          <a:stretch>
            <a:fillRect/>
          </a:stretch>
        </p:blipFill>
        <p:spPr>
          <a:xfrm>
            <a:off x="1059395" y="850138"/>
            <a:ext cx="3512605" cy="16587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6A550E-693C-987D-3BC1-32931AAB64FF}"/>
              </a:ext>
            </a:extLst>
          </p:cNvPr>
          <p:cNvSpPr/>
          <p:nvPr/>
        </p:nvSpPr>
        <p:spPr>
          <a:xfrm>
            <a:off x="1049879" y="2571750"/>
            <a:ext cx="2682149" cy="340242"/>
          </a:xfrm>
          <a:prstGeom prst="rect">
            <a:avLst/>
          </a:prstGeom>
          <a:solidFill>
            <a:srgbClr val="FF7913"/>
          </a:solidFill>
          <a:ln w="952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DRAM                 </a:t>
            </a:r>
          </a:p>
        </p:txBody>
      </p:sp>
      <p:sp>
        <p:nvSpPr>
          <p:cNvPr id="5" name="Rectangle 4">
            <a:extLst>
              <a:ext uri="{FF2B5EF4-FFF2-40B4-BE49-F238E27FC236}">
                <a16:creationId xmlns:a16="http://schemas.microsoft.com/office/drawing/2014/main" id="{AB8B7B92-DE7D-8910-3EFE-53BA85800F1D}"/>
              </a:ext>
            </a:extLst>
          </p:cNvPr>
          <p:cNvSpPr/>
          <p:nvPr/>
        </p:nvSpPr>
        <p:spPr>
          <a:xfrm>
            <a:off x="4094105" y="2571750"/>
            <a:ext cx="2682150" cy="340242"/>
          </a:xfrm>
          <a:prstGeom prst="rect">
            <a:avLst/>
          </a:prstGeom>
          <a:solidFill>
            <a:srgbClr val="FF7913"/>
          </a:solidFill>
          <a:ln w="952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DRAM                 </a:t>
            </a:r>
          </a:p>
        </p:txBody>
      </p:sp>
      <p:sp>
        <p:nvSpPr>
          <p:cNvPr id="6" name="Rectangle 5">
            <a:extLst>
              <a:ext uri="{FF2B5EF4-FFF2-40B4-BE49-F238E27FC236}">
                <a16:creationId xmlns:a16="http://schemas.microsoft.com/office/drawing/2014/main" id="{4C4B0B13-DFFA-3E02-4A09-DAFCBB4BCB2A}"/>
              </a:ext>
            </a:extLst>
          </p:cNvPr>
          <p:cNvSpPr/>
          <p:nvPr/>
        </p:nvSpPr>
        <p:spPr>
          <a:xfrm>
            <a:off x="1049879" y="1600642"/>
            <a:ext cx="2682149" cy="854150"/>
          </a:xfrm>
          <a:prstGeom prst="rect">
            <a:avLst/>
          </a:prstGeom>
          <a:solidFill>
            <a:srgbClr val="FF7913"/>
          </a:solidFill>
          <a:ln w="952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Cache</a:t>
            </a:r>
          </a:p>
        </p:txBody>
      </p:sp>
      <p:sp>
        <p:nvSpPr>
          <p:cNvPr id="8" name="Rectangle 7">
            <a:extLst>
              <a:ext uri="{FF2B5EF4-FFF2-40B4-BE49-F238E27FC236}">
                <a16:creationId xmlns:a16="http://schemas.microsoft.com/office/drawing/2014/main" id="{342114F7-88F3-5EDE-D42B-DD89428ABB37}"/>
              </a:ext>
            </a:extLst>
          </p:cNvPr>
          <p:cNvSpPr/>
          <p:nvPr/>
        </p:nvSpPr>
        <p:spPr>
          <a:xfrm>
            <a:off x="1050494" y="848349"/>
            <a:ext cx="1267404" cy="720000"/>
          </a:xfrm>
          <a:prstGeom prst="rect">
            <a:avLst/>
          </a:prstGeom>
          <a:solidFill>
            <a:srgbClr val="FFC00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a:t>
            </a:r>
          </a:p>
        </p:txBody>
      </p:sp>
      <p:sp>
        <p:nvSpPr>
          <p:cNvPr id="11" name="Rectangle 10">
            <a:extLst>
              <a:ext uri="{FF2B5EF4-FFF2-40B4-BE49-F238E27FC236}">
                <a16:creationId xmlns:a16="http://schemas.microsoft.com/office/drawing/2014/main" id="{59FD571E-F137-335B-ED40-A610355F217A}"/>
              </a:ext>
            </a:extLst>
          </p:cNvPr>
          <p:cNvSpPr/>
          <p:nvPr/>
        </p:nvSpPr>
        <p:spPr>
          <a:xfrm>
            <a:off x="2370183" y="859624"/>
            <a:ext cx="666000" cy="342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ALU</a:t>
            </a:r>
          </a:p>
        </p:txBody>
      </p:sp>
      <p:sp>
        <p:nvSpPr>
          <p:cNvPr id="12" name="Rectangle 11">
            <a:extLst>
              <a:ext uri="{FF2B5EF4-FFF2-40B4-BE49-F238E27FC236}">
                <a16:creationId xmlns:a16="http://schemas.microsoft.com/office/drawing/2014/main" id="{7D303D1E-A564-C57B-839F-109288363153}"/>
              </a:ext>
            </a:extLst>
          </p:cNvPr>
          <p:cNvSpPr/>
          <p:nvPr/>
        </p:nvSpPr>
        <p:spPr>
          <a:xfrm>
            <a:off x="2370183" y="1237624"/>
            <a:ext cx="666000" cy="342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ALU</a:t>
            </a:r>
          </a:p>
        </p:txBody>
      </p:sp>
      <p:sp>
        <p:nvSpPr>
          <p:cNvPr id="13" name="Rectangle 12">
            <a:extLst>
              <a:ext uri="{FF2B5EF4-FFF2-40B4-BE49-F238E27FC236}">
                <a16:creationId xmlns:a16="http://schemas.microsoft.com/office/drawing/2014/main" id="{387BC066-F6AD-54F4-1AB8-7165349FF769}"/>
              </a:ext>
            </a:extLst>
          </p:cNvPr>
          <p:cNvSpPr/>
          <p:nvPr/>
        </p:nvSpPr>
        <p:spPr>
          <a:xfrm>
            <a:off x="3066028" y="855917"/>
            <a:ext cx="666000" cy="342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ALU</a:t>
            </a:r>
          </a:p>
        </p:txBody>
      </p:sp>
      <p:sp>
        <p:nvSpPr>
          <p:cNvPr id="14" name="Rectangle 13">
            <a:extLst>
              <a:ext uri="{FF2B5EF4-FFF2-40B4-BE49-F238E27FC236}">
                <a16:creationId xmlns:a16="http://schemas.microsoft.com/office/drawing/2014/main" id="{85CCB98F-FD90-D871-47C1-93AC4E9AA340}"/>
              </a:ext>
            </a:extLst>
          </p:cNvPr>
          <p:cNvSpPr/>
          <p:nvPr/>
        </p:nvSpPr>
        <p:spPr>
          <a:xfrm>
            <a:off x="3066028" y="1233917"/>
            <a:ext cx="666000" cy="342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ALU</a:t>
            </a:r>
          </a:p>
        </p:txBody>
      </p:sp>
      <p:grpSp>
        <p:nvGrpSpPr>
          <p:cNvPr id="76" name="Group 75">
            <a:extLst>
              <a:ext uri="{FF2B5EF4-FFF2-40B4-BE49-F238E27FC236}">
                <a16:creationId xmlns:a16="http://schemas.microsoft.com/office/drawing/2014/main" id="{68DE12A2-4F97-2D11-EFF4-95033AEB8ABE}"/>
              </a:ext>
            </a:extLst>
          </p:cNvPr>
          <p:cNvGrpSpPr/>
          <p:nvPr/>
        </p:nvGrpSpPr>
        <p:grpSpPr>
          <a:xfrm>
            <a:off x="4094104" y="2310792"/>
            <a:ext cx="2682150" cy="144000"/>
            <a:chOff x="4265175" y="2310792"/>
            <a:chExt cx="2682150" cy="144000"/>
          </a:xfrm>
        </p:grpSpPr>
        <p:sp>
          <p:nvSpPr>
            <p:cNvPr id="7" name="Rectangle 6">
              <a:extLst>
                <a:ext uri="{FF2B5EF4-FFF2-40B4-BE49-F238E27FC236}">
                  <a16:creationId xmlns:a16="http://schemas.microsoft.com/office/drawing/2014/main" id="{4B5672E7-35E2-DBDE-32BC-D41174D374BD}"/>
                </a:ext>
              </a:extLst>
            </p:cNvPr>
            <p:cNvSpPr/>
            <p:nvPr/>
          </p:nvSpPr>
          <p:spPr>
            <a:xfrm>
              <a:off x="4265175" y="2382792"/>
              <a:ext cx="144000" cy="72000"/>
            </a:xfrm>
            <a:prstGeom prst="rect">
              <a:avLst/>
            </a:prstGeom>
            <a:solidFill>
              <a:srgbClr val="FF7913"/>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C5FB0A-5CBA-4A4D-438C-F3D44C3BE851}"/>
                </a:ext>
              </a:extLst>
            </p:cNvPr>
            <p:cNvSpPr/>
            <p:nvPr/>
          </p:nvSpPr>
          <p:spPr>
            <a:xfrm>
              <a:off x="4265175" y="2310792"/>
              <a:ext cx="144000" cy="72000"/>
            </a:xfrm>
            <a:prstGeom prst="rect">
              <a:avLst/>
            </a:prstGeom>
            <a:solidFill>
              <a:srgbClr val="FFC00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028BB9-F5F8-64D9-978A-944C68C72DA5}"/>
                </a:ext>
              </a:extLst>
            </p:cNvPr>
            <p:cNvSpPr/>
            <p:nvPr/>
          </p:nvSpPr>
          <p:spPr>
            <a:xfrm>
              <a:off x="4404664"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2AD6841-2002-B3FC-A3B2-63D3F30A2529}"/>
                </a:ext>
              </a:extLst>
            </p:cNvPr>
            <p:cNvSpPr/>
            <p:nvPr/>
          </p:nvSpPr>
          <p:spPr>
            <a:xfrm>
              <a:off x="4507142"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34F98F-0096-9B58-8E65-A3111620B03A}"/>
                </a:ext>
              </a:extLst>
            </p:cNvPr>
            <p:cNvSpPr/>
            <p:nvPr/>
          </p:nvSpPr>
          <p:spPr>
            <a:xfrm>
              <a:off x="4607864"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959CB48-F0BF-6CAA-A16D-D2CAEE41800E}"/>
                </a:ext>
              </a:extLst>
            </p:cNvPr>
            <p:cNvSpPr/>
            <p:nvPr/>
          </p:nvSpPr>
          <p:spPr>
            <a:xfrm>
              <a:off x="4710342"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376FEA-B741-D0E6-CEF3-82EC000B2DFF}"/>
                </a:ext>
              </a:extLst>
            </p:cNvPr>
            <p:cNvSpPr/>
            <p:nvPr/>
          </p:nvSpPr>
          <p:spPr>
            <a:xfrm>
              <a:off x="4812213"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64C825-A195-8C5C-153E-7FBD6EDA9DCD}"/>
                </a:ext>
              </a:extLst>
            </p:cNvPr>
            <p:cNvSpPr/>
            <p:nvPr/>
          </p:nvSpPr>
          <p:spPr>
            <a:xfrm>
              <a:off x="49146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6B6B39-ACB3-51A8-1BF7-E1FE2D4BD2ED}"/>
                </a:ext>
              </a:extLst>
            </p:cNvPr>
            <p:cNvSpPr/>
            <p:nvPr/>
          </p:nvSpPr>
          <p:spPr>
            <a:xfrm>
              <a:off x="5015413"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9BF9FD-1729-51F1-672A-544793AE0BA5}"/>
                </a:ext>
              </a:extLst>
            </p:cNvPr>
            <p:cNvSpPr/>
            <p:nvPr/>
          </p:nvSpPr>
          <p:spPr>
            <a:xfrm>
              <a:off x="51178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0767BE-59EB-7F9B-22D1-70AF8BB88E78}"/>
                </a:ext>
              </a:extLst>
            </p:cNvPr>
            <p:cNvSpPr/>
            <p:nvPr/>
          </p:nvSpPr>
          <p:spPr>
            <a:xfrm>
              <a:off x="52170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710C4B5-CE36-8C25-CA8B-2B2A020B99FD}"/>
                </a:ext>
              </a:extLst>
            </p:cNvPr>
            <p:cNvSpPr/>
            <p:nvPr/>
          </p:nvSpPr>
          <p:spPr>
            <a:xfrm>
              <a:off x="531956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EDB68B4-3AFB-0065-F931-65594F60B18D}"/>
                </a:ext>
              </a:extLst>
            </p:cNvPr>
            <p:cNvSpPr/>
            <p:nvPr/>
          </p:nvSpPr>
          <p:spPr>
            <a:xfrm>
              <a:off x="54202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C4B5B2-CE83-8E98-AE6F-D9DAC6F7F72A}"/>
                </a:ext>
              </a:extLst>
            </p:cNvPr>
            <p:cNvSpPr/>
            <p:nvPr/>
          </p:nvSpPr>
          <p:spPr>
            <a:xfrm>
              <a:off x="552276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20BC36C-DC0D-B36A-1F58-421481A9CE5E}"/>
                </a:ext>
              </a:extLst>
            </p:cNvPr>
            <p:cNvSpPr/>
            <p:nvPr/>
          </p:nvSpPr>
          <p:spPr>
            <a:xfrm>
              <a:off x="562464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2A1816-FDEC-1550-4009-F31CCDD41F7B}"/>
                </a:ext>
              </a:extLst>
            </p:cNvPr>
            <p:cNvSpPr/>
            <p:nvPr/>
          </p:nvSpPr>
          <p:spPr>
            <a:xfrm>
              <a:off x="572711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22F3E3B-4B13-73F8-F502-A990D0E9AA12}"/>
                </a:ext>
              </a:extLst>
            </p:cNvPr>
            <p:cNvSpPr/>
            <p:nvPr/>
          </p:nvSpPr>
          <p:spPr>
            <a:xfrm>
              <a:off x="582784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99E8A7C-A8E5-4E83-CB82-9A6BE0E2CD60}"/>
                </a:ext>
              </a:extLst>
            </p:cNvPr>
            <p:cNvSpPr/>
            <p:nvPr/>
          </p:nvSpPr>
          <p:spPr>
            <a:xfrm>
              <a:off x="593031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9EB8F20-1039-35CB-54C8-DC39816BA555}"/>
                </a:ext>
              </a:extLst>
            </p:cNvPr>
            <p:cNvSpPr/>
            <p:nvPr/>
          </p:nvSpPr>
          <p:spPr>
            <a:xfrm>
              <a:off x="603444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31A3233-C417-B1E3-3C94-F24C9A983614}"/>
                </a:ext>
              </a:extLst>
            </p:cNvPr>
            <p:cNvSpPr/>
            <p:nvPr/>
          </p:nvSpPr>
          <p:spPr>
            <a:xfrm>
              <a:off x="613517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68EF47A-F591-3139-EECD-69AC52B8ADDD}"/>
                </a:ext>
              </a:extLst>
            </p:cNvPr>
            <p:cNvSpPr/>
            <p:nvPr/>
          </p:nvSpPr>
          <p:spPr>
            <a:xfrm>
              <a:off x="623764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B25033-CC64-2116-205D-C80F6F08C4AA}"/>
                </a:ext>
              </a:extLst>
            </p:cNvPr>
            <p:cNvSpPr/>
            <p:nvPr/>
          </p:nvSpPr>
          <p:spPr>
            <a:xfrm>
              <a:off x="633951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B1B2AB1-C2F2-60EC-8C3B-F4532261F9F3}"/>
                </a:ext>
              </a:extLst>
            </p:cNvPr>
            <p:cNvSpPr/>
            <p:nvPr/>
          </p:nvSpPr>
          <p:spPr>
            <a:xfrm>
              <a:off x="64419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3DB6224-6743-EBB5-D07B-14A22CE4FE5E}"/>
                </a:ext>
              </a:extLst>
            </p:cNvPr>
            <p:cNvSpPr/>
            <p:nvPr/>
          </p:nvSpPr>
          <p:spPr>
            <a:xfrm>
              <a:off x="654271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7D9F4BD-590D-8BF2-F893-F7D021C2DBFF}"/>
                </a:ext>
              </a:extLst>
            </p:cNvPr>
            <p:cNvSpPr/>
            <p:nvPr/>
          </p:nvSpPr>
          <p:spPr>
            <a:xfrm>
              <a:off x="66451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782129-5B1B-817E-EEB2-B137C9D06402}"/>
                </a:ext>
              </a:extLst>
            </p:cNvPr>
            <p:cNvSpPr/>
            <p:nvPr/>
          </p:nvSpPr>
          <p:spPr>
            <a:xfrm>
              <a:off x="67443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5F614BA-CB3A-457A-9373-06E22B88DF4E}"/>
                </a:ext>
              </a:extLst>
            </p:cNvPr>
            <p:cNvSpPr/>
            <p:nvPr/>
          </p:nvSpPr>
          <p:spPr>
            <a:xfrm>
              <a:off x="6846875"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792CBFFD-0988-8A9C-C6CB-D8B8A81D9DFB}"/>
              </a:ext>
            </a:extLst>
          </p:cNvPr>
          <p:cNvGrpSpPr/>
          <p:nvPr/>
        </p:nvGrpSpPr>
        <p:grpSpPr>
          <a:xfrm>
            <a:off x="4093651" y="2146667"/>
            <a:ext cx="2682150" cy="144000"/>
            <a:chOff x="4261547" y="2143492"/>
            <a:chExt cx="2682150" cy="144000"/>
          </a:xfrm>
        </p:grpSpPr>
        <p:sp>
          <p:nvSpPr>
            <p:cNvPr id="48" name="Rectangle 47">
              <a:extLst>
                <a:ext uri="{FF2B5EF4-FFF2-40B4-BE49-F238E27FC236}">
                  <a16:creationId xmlns:a16="http://schemas.microsoft.com/office/drawing/2014/main" id="{EF676860-B167-AF8C-BB20-52B56D9A1A31}"/>
                </a:ext>
              </a:extLst>
            </p:cNvPr>
            <p:cNvSpPr/>
            <p:nvPr/>
          </p:nvSpPr>
          <p:spPr>
            <a:xfrm>
              <a:off x="4261547" y="2215492"/>
              <a:ext cx="144000" cy="72000"/>
            </a:xfrm>
            <a:prstGeom prst="rect">
              <a:avLst/>
            </a:prstGeom>
            <a:solidFill>
              <a:srgbClr val="FF7913"/>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74A8DFF-A955-C6B9-E2DD-6F00D8265BA9}"/>
                </a:ext>
              </a:extLst>
            </p:cNvPr>
            <p:cNvSpPr/>
            <p:nvPr/>
          </p:nvSpPr>
          <p:spPr>
            <a:xfrm>
              <a:off x="4261547" y="2143492"/>
              <a:ext cx="144000" cy="72000"/>
            </a:xfrm>
            <a:prstGeom prst="rect">
              <a:avLst/>
            </a:prstGeom>
            <a:solidFill>
              <a:srgbClr val="FFC00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64EDE86-0789-6898-BFE8-8FD8B1808953}"/>
                </a:ext>
              </a:extLst>
            </p:cNvPr>
            <p:cNvSpPr/>
            <p:nvPr/>
          </p:nvSpPr>
          <p:spPr>
            <a:xfrm>
              <a:off x="4401036"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B6E8B1D-B6D2-F187-AFB1-E2133BDD72D8}"/>
                </a:ext>
              </a:extLst>
            </p:cNvPr>
            <p:cNvSpPr/>
            <p:nvPr/>
          </p:nvSpPr>
          <p:spPr>
            <a:xfrm>
              <a:off x="4503514"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D9A3069-0099-EFFB-870A-BBD0BA4522CD}"/>
                </a:ext>
              </a:extLst>
            </p:cNvPr>
            <p:cNvSpPr/>
            <p:nvPr/>
          </p:nvSpPr>
          <p:spPr>
            <a:xfrm>
              <a:off x="4604236"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AA412B2-976F-29B3-5587-3E82266A7655}"/>
                </a:ext>
              </a:extLst>
            </p:cNvPr>
            <p:cNvSpPr/>
            <p:nvPr/>
          </p:nvSpPr>
          <p:spPr>
            <a:xfrm>
              <a:off x="4706714"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C8655F2-DE0C-7E80-B781-59E0258C1F45}"/>
                </a:ext>
              </a:extLst>
            </p:cNvPr>
            <p:cNvSpPr/>
            <p:nvPr/>
          </p:nvSpPr>
          <p:spPr>
            <a:xfrm>
              <a:off x="4808585"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D5FAAF-0B3F-719C-DD9D-4EBADC68BF7C}"/>
                </a:ext>
              </a:extLst>
            </p:cNvPr>
            <p:cNvSpPr/>
            <p:nvPr/>
          </p:nvSpPr>
          <p:spPr>
            <a:xfrm>
              <a:off x="49110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ED7EC94-6073-AB45-49F5-52D23137253C}"/>
                </a:ext>
              </a:extLst>
            </p:cNvPr>
            <p:cNvSpPr/>
            <p:nvPr/>
          </p:nvSpPr>
          <p:spPr>
            <a:xfrm>
              <a:off x="5011785"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AC4D693-B08D-BFC4-585E-67CEE2CF3FCC}"/>
                </a:ext>
              </a:extLst>
            </p:cNvPr>
            <p:cNvSpPr/>
            <p:nvPr/>
          </p:nvSpPr>
          <p:spPr>
            <a:xfrm>
              <a:off x="51142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484690F-27BA-020D-5A83-7E68F9CD0070}"/>
                </a:ext>
              </a:extLst>
            </p:cNvPr>
            <p:cNvSpPr/>
            <p:nvPr/>
          </p:nvSpPr>
          <p:spPr>
            <a:xfrm>
              <a:off x="52134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8E8B5AE-E0DB-6157-2CE2-D459D990667E}"/>
                </a:ext>
              </a:extLst>
            </p:cNvPr>
            <p:cNvSpPr/>
            <p:nvPr/>
          </p:nvSpPr>
          <p:spPr>
            <a:xfrm>
              <a:off x="531594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8FB979-4026-84D7-2012-9E1253E73C8D}"/>
                </a:ext>
              </a:extLst>
            </p:cNvPr>
            <p:cNvSpPr/>
            <p:nvPr/>
          </p:nvSpPr>
          <p:spPr>
            <a:xfrm>
              <a:off x="54166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8AA69D8-E4CB-47C7-3A94-610B5F75BEA2}"/>
                </a:ext>
              </a:extLst>
            </p:cNvPr>
            <p:cNvSpPr/>
            <p:nvPr/>
          </p:nvSpPr>
          <p:spPr>
            <a:xfrm>
              <a:off x="551914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CF9285C-3411-11B8-32B1-0EEDF5AEFC34}"/>
                </a:ext>
              </a:extLst>
            </p:cNvPr>
            <p:cNvSpPr/>
            <p:nvPr/>
          </p:nvSpPr>
          <p:spPr>
            <a:xfrm>
              <a:off x="562101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A01C2A7-6652-890A-870D-FFB91DE083F2}"/>
                </a:ext>
              </a:extLst>
            </p:cNvPr>
            <p:cNvSpPr/>
            <p:nvPr/>
          </p:nvSpPr>
          <p:spPr>
            <a:xfrm>
              <a:off x="572349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8DA92A4-FF48-2DA0-704C-031E59770F27}"/>
                </a:ext>
              </a:extLst>
            </p:cNvPr>
            <p:cNvSpPr/>
            <p:nvPr/>
          </p:nvSpPr>
          <p:spPr>
            <a:xfrm>
              <a:off x="582421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15381E2-EF46-F7F5-9246-089C80A09BF9}"/>
                </a:ext>
              </a:extLst>
            </p:cNvPr>
            <p:cNvSpPr/>
            <p:nvPr/>
          </p:nvSpPr>
          <p:spPr>
            <a:xfrm>
              <a:off x="592669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D38B2AC-8723-E586-9FB5-089183D3B11C}"/>
                </a:ext>
              </a:extLst>
            </p:cNvPr>
            <p:cNvSpPr/>
            <p:nvPr/>
          </p:nvSpPr>
          <p:spPr>
            <a:xfrm>
              <a:off x="603082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E5C37D6-F363-5BB8-2F92-0658DE2C04D5}"/>
                </a:ext>
              </a:extLst>
            </p:cNvPr>
            <p:cNvSpPr/>
            <p:nvPr/>
          </p:nvSpPr>
          <p:spPr>
            <a:xfrm>
              <a:off x="613154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CBCF253-0B6C-FC70-4EC3-841173B3E34A}"/>
                </a:ext>
              </a:extLst>
            </p:cNvPr>
            <p:cNvSpPr/>
            <p:nvPr/>
          </p:nvSpPr>
          <p:spPr>
            <a:xfrm>
              <a:off x="623402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53AF56E-431D-1341-7761-CC3A1B044F81}"/>
                </a:ext>
              </a:extLst>
            </p:cNvPr>
            <p:cNvSpPr/>
            <p:nvPr/>
          </p:nvSpPr>
          <p:spPr>
            <a:xfrm>
              <a:off x="633589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3B59574-EBA3-CD18-9B5A-6C1C79F1B83C}"/>
                </a:ext>
              </a:extLst>
            </p:cNvPr>
            <p:cNvSpPr/>
            <p:nvPr/>
          </p:nvSpPr>
          <p:spPr>
            <a:xfrm>
              <a:off x="64383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6ED6CD7A-58B6-B458-E24B-55517BDD5EEC}"/>
                </a:ext>
              </a:extLst>
            </p:cNvPr>
            <p:cNvSpPr/>
            <p:nvPr/>
          </p:nvSpPr>
          <p:spPr>
            <a:xfrm>
              <a:off x="653909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C1A5F0D-BA07-71D6-C181-24798F56F722}"/>
                </a:ext>
              </a:extLst>
            </p:cNvPr>
            <p:cNvSpPr/>
            <p:nvPr/>
          </p:nvSpPr>
          <p:spPr>
            <a:xfrm>
              <a:off x="66415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3DC4ACD-B1D9-77E2-450E-917BD15A2DEE}"/>
                </a:ext>
              </a:extLst>
            </p:cNvPr>
            <p:cNvSpPr/>
            <p:nvPr/>
          </p:nvSpPr>
          <p:spPr>
            <a:xfrm>
              <a:off x="67407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8DA3045-AB96-8330-26AC-763F7CE73DF5}"/>
                </a:ext>
              </a:extLst>
            </p:cNvPr>
            <p:cNvSpPr/>
            <p:nvPr/>
          </p:nvSpPr>
          <p:spPr>
            <a:xfrm>
              <a:off x="6843247"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99CC35D7-40E2-901B-4DAC-EBFDB4D41FC5}"/>
              </a:ext>
            </a:extLst>
          </p:cNvPr>
          <p:cNvGrpSpPr/>
          <p:nvPr/>
        </p:nvGrpSpPr>
        <p:grpSpPr>
          <a:xfrm>
            <a:off x="4093651" y="1982542"/>
            <a:ext cx="2682150" cy="144000"/>
            <a:chOff x="4265175" y="2310792"/>
            <a:chExt cx="2682150" cy="144000"/>
          </a:xfrm>
        </p:grpSpPr>
        <p:sp>
          <p:nvSpPr>
            <p:cNvPr id="78" name="Rectangle 77">
              <a:extLst>
                <a:ext uri="{FF2B5EF4-FFF2-40B4-BE49-F238E27FC236}">
                  <a16:creationId xmlns:a16="http://schemas.microsoft.com/office/drawing/2014/main" id="{0E64E8D2-62AD-6F00-285A-E460B81B5DD6}"/>
                </a:ext>
              </a:extLst>
            </p:cNvPr>
            <p:cNvSpPr/>
            <p:nvPr/>
          </p:nvSpPr>
          <p:spPr>
            <a:xfrm>
              <a:off x="4265175" y="2382792"/>
              <a:ext cx="144000" cy="72000"/>
            </a:xfrm>
            <a:prstGeom prst="rect">
              <a:avLst/>
            </a:prstGeom>
            <a:solidFill>
              <a:srgbClr val="FF7913"/>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76C29E3-D3EE-7EA2-7980-1C45EBCC7713}"/>
                </a:ext>
              </a:extLst>
            </p:cNvPr>
            <p:cNvSpPr/>
            <p:nvPr/>
          </p:nvSpPr>
          <p:spPr>
            <a:xfrm>
              <a:off x="4265175" y="2310792"/>
              <a:ext cx="144000" cy="72000"/>
            </a:xfrm>
            <a:prstGeom prst="rect">
              <a:avLst/>
            </a:prstGeom>
            <a:solidFill>
              <a:srgbClr val="FFC00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A649AD5-87FA-BD39-4FFF-68813B975A96}"/>
                </a:ext>
              </a:extLst>
            </p:cNvPr>
            <p:cNvSpPr/>
            <p:nvPr/>
          </p:nvSpPr>
          <p:spPr>
            <a:xfrm>
              <a:off x="4404664"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F58E80CA-3B75-AD07-726E-10C9A16CA650}"/>
                </a:ext>
              </a:extLst>
            </p:cNvPr>
            <p:cNvSpPr/>
            <p:nvPr/>
          </p:nvSpPr>
          <p:spPr>
            <a:xfrm>
              <a:off x="4507142"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5E7BA6F-D6D6-D8A2-EEA5-F78FB11ADCCE}"/>
                </a:ext>
              </a:extLst>
            </p:cNvPr>
            <p:cNvSpPr/>
            <p:nvPr/>
          </p:nvSpPr>
          <p:spPr>
            <a:xfrm>
              <a:off x="4607864"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9EC5D77-4D62-3B00-29B0-2D7997EABE15}"/>
                </a:ext>
              </a:extLst>
            </p:cNvPr>
            <p:cNvSpPr/>
            <p:nvPr/>
          </p:nvSpPr>
          <p:spPr>
            <a:xfrm>
              <a:off x="4710342"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23EC70F-0272-F137-A607-4C9AD54EC437}"/>
                </a:ext>
              </a:extLst>
            </p:cNvPr>
            <p:cNvSpPr/>
            <p:nvPr/>
          </p:nvSpPr>
          <p:spPr>
            <a:xfrm>
              <a:off x="4812213"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680FCFA-B490-BCA2-90CD-CD281C410928}"/>
                </a:ext>
              </a:extLst>
            </p:cNvPr>
            <p:cNvSpPr/>
            <p:nvPr/>
          </p:nvSpPr>
          <p:spPr>
            <a:xfrm>
              <a:off x="49146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315C4CC-B320-9EDA-0C75-0154234D3754}"/>
                </a:ext>
              </a:extLst>
            </p:cNvPr>
            <p:cNvSpPr/>
            <p:nvPr/>
          </p:nvSpPr>
          <p:spPr>
            <a:xfrm>
              <a:off x="5015413"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78DAC50-821D-B890-8531-50ADE13B18CE}"/>
                </a:ext>
              </a:extLst>
            </p:cNvPr>
            <p:cNvSpPr/>
            <p:nvPr/>
          </p:nvSpPr>
          <p:spPr>
            <a:xfrm>
              <a:off x="51178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5FA7AA2-A7E0-204E-8592-CB9964B88A08}"/>
                </a:ext>
              </a:extLst>
            </p:cNvPr>
            <p:cNvSpPr/>
            <p:nvPr/>
          </p:nvSpPr>
          <p:spPr>
            <a:xfrm>
              <a:off x="52170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6B30B2F1-0839-547F-56FF-2D821D65F611}"/>
                </a:ext>
              </a:extLst>
            </p:cNvPr>
            <p:cNvSpPr/>
            <p:nvPr/>
          </p:nvSpPr>
          <p:spPr>
            <a:xfrm>
              <a:off x="531956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EC049A5-4893-1A30-7A40-731D1DA544FC}"/>
                </a:ext>
              </a:extLst>
            </p:cNvPr>
            <p:cNvSpPr/>
            <p:nvPr/>
          </p:nvSpPr>
          <p:spPr>
            <a:xfrm>
              <a:off x="54202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BC6AA56-07B1-2245-0450-0B4205A26B9C}"/>
                </a:ext>
              </a:extLst>
            </p:cNvPr>
            <p:cNvSpPr/>
            <p:nvPr/>
          </p:nvSpPr>
          <p:spPr>
            <a:xfrm>
              <a:off x="552276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114B2A7-AC8A-938B-351D-5B3D24A69B44}"/>
                </a:ext>
              </a:extLst>
            </p:cNvPr>
            <p:cNvSpPr/>
            <p:nvPr/>
          </p:nvSpPr>
          <p:spPr>
            <a:xfrm>
              <a:off x="562464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20A7258-A0B2-6458-834C-9B57BB52B2A4}"/>
                </a:ext>
              </a:extLst>
            </p:cNvPr>
            <p:cNvSpPr/>
            <p:nvPr/>
          </p:nvSpPr>
          <p:spPr>
            <a:xfrm>
              <a:off x="572711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7ECDE25-B7C1-38D9-2A87-9114AF31CB55}"/>
                </a:ext>
              </a:extLst>
            </p:cNvPr>
            <p:cNvSpPr/>
            <p:nvPr/>
          </p:nvSpPr>
          <p:spPr>
            <a:xfrm>
              <a:off x="582784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EECEA4C-E036-0D25-5417-9687C8C604A5}"/>
                </a:ext>
              </a:extLst>
            </p:cNvPr>
            <p:cNvSpPr/>
            <p:nvPr/>
          </p:nvSpPr>
          <p:spPr>
            <a:xfrm>
              <a:off x="593031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CE8AA68-01B0-B60A-8F78-83E5ABE9E8EA}"/>
                </a:ext>
              </a:extLst>
            </p:cNvPr>
            <p:cNvSpPr/>
            <p:nvPr/>
          </p:nvSpPr>
          <p:spPr>
            <a:xfrm>
              <a:off x="603444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168C65D-F5B3-7B4A-CACD-4DA01513C007}"/>
                </a:ext>
              </a:extLst>
            </p:cNvPr>
            <p:cNvSpPr/>
            <p:nvPr/>
          </p:nvSpPr>
          <p:spPr>
            <a:xfrm>
              <a:off x="613517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1A5E999-8795-2B29-8B0C-ED916F98F283}"/>
                </a:ext>
              </a:extLst>
            </p:cNvPr>
            <p:cNvSpPr/>
            <p:nvPr/>
          </p:nvSpPr>
          <p:spPr>
            <a:xfrm>
              <a:off x="623764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389A6FDF-1261-47FA-C9AC-57F1FA4C3718}"/>
                </a:ext>
              </a:extLst>
            </p:cNvPr>
            <p:cNvSpPr/>
            <p:nvPr/>
          </p:nvSpPr>
          <p:spPr>
            <a:xfrm>
              <a:off x="633951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7799425-53FA-1220-8FEA-91980D223C98}"/>
                </a:ext>
              </a:extLst>
            </p:cNvPr>
            <p:cNvSpPr/>
            <p:nvPr/>
          </p:nvSpPr>
          <p:spPr>
            <a:xfrm>
              <a:off x="64419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1A179E8-43F0-B996-E296-EB42E3334F23}"/>
                </a:ext>
              </a:extLst>
            </p:cNvPr>
            <p:cNvSpPr/>
            <p:nvPr/>
          </p:nvSpPr>
          <p:spPr>
            <a:xfrm>
              <a:off x="654271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7732D6A-27D2-BDF9-08C5-ADB082EA8B92}"/>
                </a:ext>
              </a:extLst>
            </p:cNvPr>
            <p:cNvSpPr/>
            <p:nvPr/>
          </p:nvSpPr>
          <p:spPr>
            <a:xfrm>
              <a:off x="66451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0D850C4-BB38-BB3F-3116-A7E9ED18E6F3}"/>
                </a:ext>
              </a:extLst>
            </p:cNvPr>
            <p:cNvSpPr/>
            <p:nvPr/>
          </p:nvSpPr>
          <p:spPr>
            <a:xfrm>
              <a:off x="67443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2AC67CA-5B6B-BC81-E98C-F8C1A0FBA7AF}"/>
                </a:ext>
              </a:extLst>
            </p:cNvPr>
            <p:cNvSpPr/>
            <p:nvPr/>
          </p:nvSpPr>
          <p:spPr>
            <a:xfrm>
              <a:off x="6846875"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EE86BABE-0039-F49C-97B6-B1C2BB94105B}"/>
              </a:ext>
            </a:extLst>
          </p:cNvPr>
          <p:cNvGrpSpPr/>
          <p:nvPr/>
        </p:nvGrpSpPr>
        <p:grpSpPr>
          <a:xfrm>
            <a:off x="4093198" y="1818417"/>
            <a:ext cx="2682150" cy="144000"/>
            <a:chOff x="4261547" y="2143492"/>
            <a:chExt cx="2682150" cy="144000"/>
          </a:xfrm>
        </p:grpSpPr>
        <p:sp>
          <p:nvSpPr>
            <p:cNvPr id="106" name="Rectangle 105">
              <a:extLst>
                <a:ext uri="{FF2B5EF4-FFF2-40B4-BE49-F238E27FC236}">
                  <a16:creationId xmlns:a16="http://schemas.microsoft.com/office/drawing/2014/main" id="{1A7AE4F5-C7CC-CC0F-983A-38EDA5331F37}"/>
                </a:ext>
              </a:extLst>
            </p:cNvPr>
            <p:cNvSpPr/>
            <p:nvPr/>
          </p:nvSpPr>
          <p:spPr>
            <a:xfrm>
              <a:off x="4261547" y="2215492"/>
              <a:ext cx="144000" cy="72000"/>
            </a:xfrm>
            <a:prstGeom prst="rect">
              <a:avLst/>
            </a:prstGeom>
            <a:solidFill>
              <a:srgbClr val="FF7913"/>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C137FEF-7F9A-45CD-D9AC-7504B7C7C8C5}"/>
                </a:ext>
              </a:extLst>
            </p:cNvPr>
            <p:cNvSpPr/>
            <p:nvPr/>
          </p:nvSpPr>
          <p:spPr>
            <a:xfrm>
              <a:off x="4261547" y="2143492"/>
              <a:ext cx="144000" cy="72000"/>
            </a:xfrm>
            <a:prstGeom prst="rect">
              <a:avLst/>
            </a:prstGeom>
            <a:solidFill>
              <a:srgbClr val="FFC00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5ED905B-B1A1-7D6A-1430-ABED2D764B74}"/>
                </a:ext>
              </a:extLst>
            </p:cNvPr>
            <p:cNvSpPr/>
            <p:nvPr/>
          </p:nvSpPr>
          <p:spPr>
            <a:xfrm>
              <a:off x="4401036"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7ED12D-716B-82AC-E77F-020BB66A885F}"/>
                </a:ext>
              </a:extLst>
            </p:cNvPr>
            <p:cNvSpPr/>
            <p:nvPr/>
          </p:nvSpPr>
          <p:spPr>
            <a:xfrm>
              <a:off x="4503514"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04BBB4E-C276-10E5-804A-7AA9475909D5}"/>
                </a:ext>
              </a:extLst>
            </p:cNvPr>
            <p:cNvSpPr/>
            <p:nvPr/>
          </p:nvSpPr>
          <p:spPr>
            <a:xfrm>
              <a:off x="4604236"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09A5204-EFD8-3016-94EC-4B0B6BFBF2E1}"/>
                </a:ext>
              </a:extLst>
            </p:cNvPr>
            <p:cNvSpPr/>
            <p:nvPr/>
          </p:nvSpPr>
          <p:spPr>
            <a:xfrm>
              <a:off x="4706714"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5B91D18-8177-CF94-19BF-E82BFDAEF1FA}"/>
                </a:ext>
              </a:extLst>
            </p:cNvPr>
            <p:cNvSpPr/>
            <p:nvPr/>
          </p:nvSpPr>
          <p:spPr>
            <a:xfrm>
              <a:off x="4808585"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B954B47-CB55-CECD-02C6-0396ED9C8A67}"/>
                </a:ext>
              </a:extLst>
            </p:cNvPr>
            <p:cNvSpPr/>
            <p:nvPr/>
          </p:nvSpPr>
          <p:spPr>
            <a:xfrm>
              <a:off x="49110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93C2CEC-9EA8-B475-683B-648DD8450860}"/>
                </a:ext>
              </a:extLst>
            </p:cNvPr>
            <p:cNvSpPr/>
            <p:nvPr/>
          </p:nvSpPr>
          <p:spPr>
            <a:xfrm>
              <a:off x="5011785"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CB2E8D7-1CBB-58D1-B604-F5AA18D94FD1}"/>
                </a:ext>
              </a:extLst>
            </p:cNvPr>
            <p:cNvSpPr/>
            <p:nvPr/>
          </p:nvSpPr>
          <p:spPr>
            <a:xfrm>
              <a:off x="51142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30B12630-2A7F-EB10-5568-07FD73B37134}"/>
                </a:ext>
              </a:extLst>
            </p:cNvPr>
            <p:cNvSpPr/>
            <p:nvPr/>
          </p:nvSpPr>
          <p:spPr>
            <a:xfrm>
              <a:off x="52134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FDBB0BC-C449-B9F1-DFCD-A033D6917E51}"/>
                </a:ext>
              </a:extLst>
            </p:cNvPr>
            <p:cNvSpPr/>
            <p:nvPr/>
          </p:nvSpPr>
          <p:spPr>
            <a:xfrm>
              <a:off x="531594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98909EF1-44BA-5CFE-FCFE-0994ABD9E8F6}"/>
                </a:ext>
              </a:extLst>
            </p:cNvPr>
            <p:cNvSpPr/>
            <p:nvPr/>
          </p:nvSpPr>
          <p:spPr>
            <a:xfrm>
              <a:off x="54166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8500C54-82E9-F14E-1A51-DDDED1CB92FF}"/>
                </a:ext>
              </a:extLst>
            </p:cNvPr>
            <p:cNvSpPr/>
            <p:nvPr/>
          </p:nvSpPr>
          <p:spPr>
            <a:xfrm>
              <a:off x="551914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031A8E82-7B75-A67B-4694-491480A22150}"/>
                </a:ext>
              </a:extLst>
            </p:cNvPr>
            <p:cNvSpPr/>
            <p:nvPr/>
          </p:nvSpPr>
          <p:spPr>
            <a:xfrm>
              <a:off x="562101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D2B0A49F-B62A-6852-FA1A-C67217ACA233}"/>
                </a:ext>
              </a:extLst>
            </p:cNvPr>
            <p:cNvSpPr/>
            <p:nvPr/>
          </p:nvSpPr>
          <p:spPr>
            <a:xfrm>
              <a:off x="572349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07E84AD9-D592-002F-E192-D7B4C7116B2A}"/>
                </a:ext>
              </a:extLst>
            </p:cNvPr>
            <p:cNvSpPr/>
            <p:nvPr/>
          </p:nvSpPr>
          <p:spPr>
            <a:xfrm>
              <a:off x="582421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1CB8766E-D65A-F5CD-7194-6AD69A63624D}"/>
                </a:ext>
              </a:extLst>
            </p:cNvPr>
            <p:cNvSpPr/>
            <p:nvPr/>
          </p:nvSpPr>
          <p:spPr>
            <a:xfrm>
              <a:off x="592669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F95D806-B441-6D75-EA88-A852DD4FF42C}"/>
                </a:ext>
              </a:extLst>
            </p:cNvPr>
            <p:cNvSpPr/>
            <p:nvPr/>
          </p:nvSpPr>
          <p:spPr>
            <a:xfrm>
              <a:off x="603082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9CE45B4E-C64A-184F-C156-ECBEF4D23765}"/>
                </a:ext>
              </a:extLst>
            </p:cNvPr>
            <p:cNvSpPr/>
            <p:nvPr/>
          </p:nvSpPr>
          <p:spPr>
            <a:xfrm>
              <a:off x="613154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21DF3874-7F74-4F6E-571A-2035BE185F1E}"/>
                </a:ext>
              </a:extLst>
            </p:cNvPr>
            <p:cNvSpPr/>
            <p:nvPr/>
          </p:nvSpPr>
          <p:spPr>
            <a:xfrm>
              <a:off x="623402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8C114D44-F471-80AF-A62F-00F4E6262748}"/>
                </a:ext>
              </a:extLst>
            </p:cNvPr>
            <p:cNvSpPr/>
            <p:nvPr/>
          </p:nvSpPr>
          <p:spPr>
            <a:xfrm>
              <a:off x="633589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2E6CB7A3-1E3B-EF87-6DA7-90B343C3C90A}"/>
                </a:ext>
              </a:extLst>
            </p:cNvPr>
            <p:cNvSpPr/>
            <p:nvPr/>
          </p:nvSpPr>
          <p:spPr>
            <a:xfrm>
              <a:off x="64383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407E45D8-53B8-D30D-2F41-7F735437750F}"/>
                </a:ext>
              </a:extLst>
            </p:cNvPr>
            <p:cNvSpPr/>
            <p:nvPr/>
          </p:nvSpPr>
          <p:spPr>
            <a:xfrm>
              <a:off x="653909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C0F785AE-152F-5BEC-DA47-301D02802B82}"/>
                </a:ext>
              </a:extLst>
            </p:cNvPr>
            <p:cNvSpPr/>
            <p:nvPr/>
          </p:nvSpPr>
          <p:spPr>
            <a:xfrm>
              <a:off x="66415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94BDD0B8-CFC5-D900-ACE7-4E2A616E17F6}"/>
                </a:ext>
              </a:extLst>
            </p:cNvPr>
            <p:cNvSpPr/>
            <p:nvPr/>
          </p:nvSpPr>
          <p:spPr>
            <a:xfrm>
              <a:off x="67407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FAEB0F3-6714-5AE3-9C2A-26ECDAB150D6}"/>
                </a:ext>
              </a:extLst>
            </p:cNvPr>
            <p:cNvSpPr/>
            <p:nvPr/>
          </p:nvSpPr>
          <p:spPr>
            <a:xfrm>
              <a:off x="6843247"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DD09AF0C-210A-6D3D-34BC-147C310B249B}"/>
              </a:ext>
            </a:extLst>
          </p:cNvPr>
          <p:cNvGrpSpPr/>
          <p:nvPr/>
        </p:nvGrpSpPr>
        <p:grpSpPr>
          <a:xfrm>
            <a:off x="4093198" y="1654292"/>
            <a:ext cx="2682150" cy="144000"/>
            <a:chOff x="4265175" y="2310792"/>
            <a:chExt cx="2682150" cy="144000"/>
          </a:xfrm>
        </p:grpSpPr>
        <p:sp>
          <p:nvSpPr>
            <p:cNvPr id="134" name="Rectangle 133">
              <a:extLst>
                <a:ext uri="{FF2B5EF4-FFF2-40B4-BE49-F238E27FC236}">
                  <a16:creationId xmlns:a16="http://schemas.microsoft.com/office/drawing/2014/main" id="{3BA8BE8F-B51C-86AF-3B59-FCA1612BD4D0}"/>
                </a:ext>
              </a:extLst>
            </p:cNvPr>
            <p:cNvSpPr/>
            <p:nvPr/>
          </p:nvSpPr>
          <p:spPr>
            <a:xfrm>
              <a:off x="4265175" y="2382792"/>
              <a:ext cx="144000" cy="72000"/>
            </a:xfrm>
            <a:prstGeom prst="rect">
              <a:avLst/>
            </a:prstGeom>
            <a:solidFill>
              <a:srgbClr val="FF7913"/>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9C68552C-BE17-5A70-1F8A-1C22D130F58D}"/>
                </a:ext>
              </a:extLst>
            </p:cNvPr>
            <p:cNvSpPr/>
            <p:nvPr/>
          </p:nvSpPr>
          <p:spPr>
            <a:xfrm>
              <a:off x="4265175" y="2310792"/>
              <a:ext cx="144000" cy="72000"/>
            </a:xfrm>
            <a:prstGeom prst="rect">
              <a:avLst/>
            </a:prstGeom>
            <a:solidFill>
              <a:srgbClr val="FFC00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BE8ABE78-D7A3-95D5-100D-3430A3D053DF}"/>
                </a:ext>
              </a:extLst>
            </p:cNvPr>
            <p:cNvSpPr/>
            <p:nvPr/>
          </p:nvSpPr>
          <p:spPr>
            <a:xfrm>
              <a:off x="4404664"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67CEE5F8-A810-146A-B1EA-80CA6F28E2AF}"/>
                </a:ext>
              </a:extLst>
            </p:cNvPr>
            <p:cNvSpPr/>
            <p:nvPr/>
          </p:nvSpPr>
          <p:spPr>
            <a:xfrm>
              <a:off x="4507142"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1918BBD-60B2-4261-9311-311B39E0E76F}"/>
                </a:ext>
              </a:extLst>
            </p:cNvPr>
            <p:cNvSpPr/>
            <p:nvPr/>
          </p:nvSpPr>
          <p:spPr>
            <a:xfrm>
              <a:off x="4607864"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CAB004C5-B1AA-9B3F-BAC7-6C3E80638190}"/>
                </a:ext>
              </a:extLst>
            </p:cNvPr>
            <p:cNvSpPr/>
            <p:nvPr/>
          </p:nvSpPr>
          <p:spPr>
            <a:xfrm>
              <a:off x="4710342"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BAA0C737-864F-F991-6BB2-B641AD95E2B1}"/>
                </a:ext>
              </a:extLst>
            </p:cNvPr>
            <p:cNvSpPr/>
            <p:nvPr/>
          </p:nvSpPr>
          <p:spPr>
            <a:xfrm>
              <a:off x="4812213"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2680534-C3F8-85F3-D6F1-101B0F3FBB08}"/>
                </a:ext>
              </a:extLst>
            </p:cNvPr>
            <p:cNvSpPr/>
            <p:nvPr/>
          </p:nvSpPr>
          <p:spPr>
            <a:xfrm>
              <a:off x="49146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4ED5A150-14E3-E9CE-6900-4FCB1468C474}"/>
                </a:ext>
              </a:extLst>
            </p:cNvPr>
            <p:cNvSpPr/>
            <p:nvPr/>
          </p:nvSpPr>
          <p:spPr>
            <a:xfrm>
              <a:off x="5015413"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7D87219-D2B0-EDFE-1DC9-36500D6CDD5B}"/>
                </a:ext>
              </a:extLst>
            </p:cNvPr>
            <p:cNvSpPr/>
            <p:nvPr/>
          </p:nvSpPr>
          <p:spPr>
            <a:xfrm>
              <a:off x="51178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ECAFA459-857E-FE87-C363-E293697C4703}"/>
                </a:ext>
              </a:extLst>
            </p:cNvPr>
            <p:cNvSpPr/>
            <p:nvPr/>
          </p:nvSpPr>
          <p:spPr>
            <a:xfrm>
              <a:off x="52170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65AC5183-0F4B-E2B5-DCB2-C67B504D8354}"/>
                </a:ext>
              </a:extLst>
            </p:cNvPr>
            <p:cNvSpPr/>
            <p:nvPr/>
          </p:nvSpPr>
          <p:spPr>
            <a:xfrm>
              <a:off x="531956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BF8700AF-BF25-4980-DDBF-358F0B77E499}"/>
                </a:ext>
              </a:extLst>
            </p:cNvPr>
            <p:cNvSpPr/>
            <p:nvPr/>
          </p:nvSpPr>
          <p:spPr>
            <a:xfrm>
              <a:off x="54202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CD451032-6DF5-B67C-58F9-1EBBE748EF73}"/>
                </a:ext>
              </a:extLst>
            </p:cNvPr>
            <p:cNvSpPr/>
            <p:nvPr/>
          </p:nvSpPr>
          <p:spPr>
            <a:xfrm>
              <a:off x="552276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CD0BA612-FA7C-6B26-FA66-B2C6771BF093}"/>
                </a:ext>
              </a:extLst>
            </p:cNvPr>
            <p:cNvSpPr/>
            <p:nvPr/>
          </p:nvSpPr>
          <p:spPr>
            <a:xfrm>
              <a:off x="562464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7B3A1654-121C-41FA-C23D-68DAAD223C79}"/>
                </a:ext>
              </a:extLst>
            </p:cNvPr>
            <p:cNvSpPr/>
            <p:nvPr/>
          </p:nvSpPr>
          <p:spPr>
            <a:xfrm>
              <a:off x="572711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98394993-04F0-633D-8CA7-45B9A2CB7624}"/>
                </a:ext>
              </a:extLst>
            </p:cNvPr>
            <p:cNvSpPr/>
            <p:nvPr/>
          </p:nvSpPr>
          <p:spPr>
            <a:xfrm>
              <a:off x="582784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D1BE3675-6C5C-B38C-6CA5-4ED3D9A72EBD}"/>
                </a:ext>
              </a:extLst>
            </p:cNvPr>
            <p:cNvSpPr/>
            <p:nvPr/>
          </p:nvSpPr>
          <p:spPr>
            <a:xfrm>
              <a:off x="593031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39F71B90-1361-0A51-3440-09D6358966DD}"/>
                </a:ext>
              </a:extLst>
            </p:cNvPr>
            <p:cNvSpPr/>
            <p:nvPr/>
          </p:nvSpPr>
          <p:spPr>
            <a:xfrm>
              <a:off x="603444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631D7809-59D5-003A-0BAE-BCCA8EE4AB15}"/>
                </a:ext>
              </a:extLst>
            </p:cNvPr>
            <p:cNvSpPr/>
            <p:nvPr/>
          </p:nvSpPr>
          <p:spPr>
            <a:xfrm>
              <a:off x="613517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1FEF3C8-9BD8-49E4-2CDC-EEDE18E0B82E}"/>
                </a:ext>
              </a:extLst>
            </p:cNvPr>
            <p:cNvSpPr/>
            <p:nvPr/>
          </p:nvSpPr>
          <p:spPr>
            <a:xfrm>
              <a:off x="623764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477C7382-56F5-37A7-67CA-6361F06BFBFD}"/>
                </a:ext>
              </a:extLst>
            </p:cNvPr>
            <p:cNvSpPr/>
            <p:nvPr/>
          </p:nvSpPr>
          <p:spPr>
            <a:xfrm>
              <a:off x="633951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6F1D0ED8-180C-8638-7B3B-B43515CC8B53}"/>
                </a:ext>
              </a:extLst>
            </p:cNvPr>
            <p:cNvSpPr/>
            <p:nvPr/>
          </p:nvSpPr>
          <p:spPr>
            <a:xfrm>
              <a:off x="64419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16B16B1E-1493-FC98-CEDD-A195D4D7BEF2}"/>
                </a:ext>
              </a:extLst>
            </p:cNvPr>
            <p:cNvSpPr/>
            <p:nvPr/>
          </p:nvSpPr>
          <p:spPr>
            <a:xfrm>
              <a:off x="654271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168E989-547C-5B9E-A947-582DC3A9ECD4}"/>
                </a:ext>
              </a:extLst>
            </p:cNvPr>
            <p:cNvSpPr/>
            <p:nvPr/>
          </p:nvSpPr>
          <p:spPr>
            <a:xfrm>
              <a:off x="66451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697CE122-E921-C2EB-7F09-0E6D16C417B4}"/>
                </a:ext>
              </a:extLst>
            </p:cNvPr>
            <p:cNvSpPr/>
            <p:nvPr/>
          </p:nvSpPr>
          <p:spPr>
            <a:xfrm>
              <a:off x="67443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94353BFF-5B80-B0AA-14C9-3C8D593F8EDE}"/>
                </a:ext>
              </a:extLst>
            </p:cNvPr>
            <p:cNvSpPr/>
            <p:nvPr/>
          </p:nvSpPr>
          <p:spPr>
            <a:xfrm>
              <a:off x="6846875"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28327B48-AB21-A0E6-D829-CA9CF1D593E5}"/>
              </a:ext>
            </a:extLst>
          </p:cNvPr>
          <p:cNvGrpSpPr/>
          <p:nvPr/>
        </p:nvGrpSpPr>
        <p:grpSpPr>
          <a:xfrm>
            <a:off x="4092745" y="1490167"/>
            <a:ext cx="2682150" cy="144000"/>
            <a:chOff x="4261547" y="2143492"/>
            <a:chExt cx="2682150" cy="144000"/>
          </a:xfrm>
        </p:grpSpPr>
        <p:sp>
          <p:nvSpPr>
            <p:cNvPr id="162" name="Rectangle 161">
              <a:extLst>
                <a:ext uri="{FF2B5EF4-FFF2-40B4-BE49-F238E27FC236}">
                  <a16:creationId xmlns:a16="http://schemas.microsoft.com/office/drawing/2014/main" id="{F5CC67C1-1AD6-FFD9-5F40-BC76FDFFDE13}"/>
                </a:ext>
              </a:extLst>
            </p:cNvPr>
            <p:cNvSpPr/>
            <p:nvPr/>
          </p:nvSpPr>
          <p:spPr>
            <a:xfrm>
              <a:off x="4261547" y="2215492"/>
              <a:ext cx="144000" cy="72000"/>
            </a:xfrm>
            <a:prstGeom prst="rect">
              <a:avLst/>
            </a:prstGeom>
            <a:solidFill>
              <a:srgbClr val="FF7913"/>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5A319757-E37B-453A-E7C3-359FCADF3179}"/>
                </a:ext>
              </a:extLst>
            </p:cNvPr>
            <p:cNvSpPr/>
            <p:nvPr/>
          </p:nvSpPr>
          <p:spPr>
            <a:xfrm>
              <a:off x="4261547" y="2143492"/>
              <a:ext cx="144000" cy="72000"/>
            </a:xfrm>
            <a:prstGeom prst="rect">
              <a:avLst/>
            </a:prstGeom>
            <a:solidFill>
              <a:srgbClr val="FFC00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F9406482-3A7B-BE8A-001F-58FF741E8D56}"/>
                </a:ext>
              </a:extLst>
            </p:cNvPr>
            <p:cNvSpPr/>
            <p:nvPr/>
          </p:nvSpPr>
          <p:spPr>
            <a:xfrm>
              <a:off x="4401036"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7E48A798-1FF3-5FCA-EE38-B6B774DFAF97}"/>
                </a:ext>
              </a:extLst>
            </p:cNvPr>
            <p:cNvSpPr/>
            <p:nvPr/>
          </p:nvSpPr>
          <p:spPr>
            <a:xfrm>
              <a:off x="4503514"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E27CB188-9B28-FE49-8C2E-172DB6C6B201}"/>
                </a:ext>
              </a:extLst>
            </p:cNvPr>
            <p:cNvSpPr/>
            <p:nvPr/>
          </p:nvSpPr>
          <p:spPr>
            <a:xfrm>
              <a:off x="4604236"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B67B0E7A-D190-F77B-E792-2F6BA3430C85}"/>
                </a:ext>
              </a:extLst>
            </p:cNvPr>
            <p:cNvSpPr/>
            <p:nvPr/>
          </p:nvSpPr>
          <p:spPr>
            <a:xfrm>
              <a:off x="4706714"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9542B18-7422-ADC4-BB24-211AA82FC1B2}"/>
                </a:ext>
              </a:extLst>
            </p:cNvPr>
            <p:cNvSpPr/>
            <p:nvPr/>
          </p:nvSpPr>
          <p:spPr>
            <a:xfrm>
              <a:off x="4808585"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DB9CF64D-1C6A-4F43-1BDF-16A79EC4D0D4}"/>
                </a:ext>
              </a:extLst>
            </p:cNvPr>
            <p:cNvSpPr/>
            <p:nvPr/>
          </p:nvSpPr>
          <p:spPr>
            <a:xfrm>
              <a:off x="49110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535708E2-A861-0134-19A6-7E7DEB195FB5}"/>
                </a:ext>
              </a:extLst>
            </p:cNvPr>
            <p:cNvSpPr/>
            <p:nvPr/>
          </p:nvSpPr>
          <p:spPr>
            <a:xfrm>
              <a:off x="5011785"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EA3F9A6F-425E-65D2-28D5-910850C54C80}"/>
                </a:ext>
              </a:extLst>
            </p:cNvPr>
            <p:cNvSpPr/>
            <p:nvPr/>
          </p:nvSpPr>
          <p:spPr>
            <a:xfrm>
              <a:off x="51142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CF8CCE76-11A4-04E5-2FD8-B8D2E483805C}"/>
                </a:ext>
              </a:extLst>
            </p:cNvPr>
            <p:cNvSpPr/>
            <p:nvPr/>
          </p:nvSpPr>
          <p:spPr>
            <a:xfrm>
              <a:off x="52134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CFAE21D2-2671-1305-9C39-AA6A91AB4945}"/>
                </a:ext>
              </a:extLst>
            </p:cNvPr>
            <p:cNvSpPr/>
            <p:nvPr/>
          </p:nvSpPr>
          <p:spPr>
            <a:xfrm>
              <a:off x="531594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68AE3A42-56E8-A242-E46F-3E3D17806CC3}"/>
                </a:ext>
              </a:extLst>
            </p:cNvPr>
            <p:cNvSpPr/>
            <p:nvPr/>
          </p:nvSpPr>
          <p:spPr>
            <a:xfrm>
              <a:off x="54166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D72A92FD-AE15-5E78-354A-C73F346B4903}"/>
                </a:ext>
              </a:extLst>
            </p:cNvPr>
            <p:cNvSpPr/>
            <p:nvPr/>
          </p:nvSpPr>
          <p:spPr>
            <a:xfrm>
              <a:off x="551914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BB9CA92-3E36-E053-4179-C128C7015F4F}"/>
                </a:ext>
              </a:extLst>
            </p:cNvPr>
            <p:cNvSpPr/>
            <p:nvPr/>
          </p:nvSpPr>
          <p:spPr>
            <a:xfrm>
              <a:off x="562101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15D2BE80-B75C-084A-6DB8-D60D35ACADB1}"/>
                </a:ext>
              </a:extLst>
            </p:cNvPr>
            <p:cNvSpPr/>
            <p:nvPr/>
          </p:nvSpPr>
          <p:spPr>
            <a:xfrm>
              <a:off x="572349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E8405137-88B7-02CD-CD18-302217C28F1C}"/>
                </a:ext>
              </a:extLst>
            </p:cNvPr>
            <p:cNvSpPr/>
            <p:nvPr/>
          </p:nvSpPr>
          <p:spPr>
            <a:xfrm>
              <a:off x="582421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9A64F468-3535-2171-0110-F3C8242E7074}"/>
                </a:ext>
              </a:extLst>
            </p:cNvPr>
            <p:cNvSpPr/>
            <p:nvPr/>
          </p:nvSpPr>
          <p:spPr>
            <a:xfrm>
              <a:off x="592669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6274D3CD-C931-B027-F885-D7E33688CCD2}"/>
                </a:ext>
              </a:extLst>
            </p:cNvPr>
            <p:cNvSpPr/>
            <p:nvPr/>
          </p:nvSpPr>
          <p:spPr>
            <a:xfrm>
              <a:off x="603082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827BA039-0284-9FEF-F1F4-F4BC13393AF5}"/>
                </a:ext>
              </a:extLst>
            </p:cNvPr>
            <p:cNvSpPr/>
            <p:nvPr/>
          </p:nvSpPr>
          <p:spPr>
            <a:xfrm>
              <a:off x="613154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CA83C5BE-B590-DC99-C887-5BEBBAAA4883}"/>
                </a:ext>
              </a:extLst>
            </p:cNvPr>
            <p:cNvSpPr/>
            <p:nvPr/>
          </p:nvSpPr>
          <p:spPr>
            <a:xfrm>
              <a:off x="623402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DAA4AEF1-86F0-C2C0-118D-43A497A57041}"/>
                </a:ext>
              </a:extLst>
            </p:cNvPr>
            <p:cNvSpPr/>
            <p:nvPr/>
          </p:nvSpPr>
          <p:spPr>
            <a:xfrm>
              <a:off x="633589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8A39B25-6A76-B559-2B68-47E3196A6EDF}"/>
                </a:ext>
              </a:extLst>
            </p:cNvPr>
            <p:cNvSpPr/>
            <p:nvPr/>
          </p:nvSpPr>
          <p:spPr>
            <a:xfrm>
              <a:off x="64383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1C4CF6F7-1B66-A698-95E0-01798264DBBE}"/>
                </a:ext>
              </a:extLst>
            </p:cNvPr>
            <p:cNvSpPr/>
            <p:nvPr/>
          </p:nvSpPr>
          <p:spPr>
            <a:xfrm>
              <a:off x="653909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5417230A-516D-C08E-6947-CC42DCBE4704}"/>
                </a:ext>
              </a:extLst>
            </p:cNvPr>
            <p:cNvSpPr/>
            <p:nvPr/>
          </p:nvSpPr>
          <p:spPr>
            <a:xfrm>
              <a:off x="66415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F965DA76-2038-99DD-DA05-877D859DD96F}"/>
                </a:ext>
              </a:extLst>
            </p:cNvPr>
            <p:cNvSpPr/>
            <p:nvPr/>
          </p:nvSpPr>
          <p:spPr>
            <a:xfrm>
              <a:off x="67407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6D28E6BE-9D0C-A682-74EB-B0271A84258C}"/>
                </a:ext>
              </a:extLst>
            </p:cNvPr>
            <p:cNvSpPr/>
            <p:nvPr/>
          </p:nvSpPr>
          <p:spPr>
            <a:xfrm>
              <a:off x="6843247"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1A2A361D-9C6B-E4EA-0903-57E6668820BC}"/>
              </a:ext>
            </a:extLst>
          </p:cNvPr>
          <p:cNvGrpSpPr/>
          <p:nvPr/>
        </p:nvGrpSpPr>
        <p:grpSpPr>
          <a:xfrm>
            <a:off x="4092745" y="1326042"/>
            <a:ext cx="2682150" cy="144000"/>
            <a:chOff x="4265175" y="2310792"/>
            <a:chExt cx="2682150" cy="144000"/>
          </a:xfrm>
        </p:grpSpPr>
        <p:sp>
          <p:nvSpPr>
            <p:cNvPr id="190" name="Rectangle 189">
              <a:extLst>
                <a:ext uri="{FF2B5EF4-FFF2-40B4-BE49-F238E27FC236}">
                  <a16:creationId xmlns:a16="http://schemas.microsoft.com/office/drawing/2014/main" id="{4773A841-5DAC-1CBF-90E7-237C063327E9}"/>
                </a:ext>
              </a:extLst>
            </p:cNvPr>
            <p:cNvSpPr/>
            <p:nvPr/>
          </p:nvSpPr>
          <p:spPr>
            <a:xfrm>
              <a:off x="4265175" y="2382792"/>
              <a:ext cx="144000" cy="72000"/>
            </a:xfrm>
            <a:prstGeom prst="rect">
              <a:avLst/>
            </a:prstGeom>
            <a:solidFill>
              <a:srgbClr val="FF7913"/>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E92B405F-9EEC-AF03-58D6-CFF21173E95A}"/>
                </a:ext>
              </a:extLst>
            </p:cNvPr>
            <p:cNvSpPr/>
            <p:nvPr/>
          </p:nvSpPr>
          <p:spPr>
            <a:xfrm>
              <a:off x="4265175" y="2310792"/>
              <a:ext cx="144000" cy="72000"/>
            </a:xfrm>
            <a:prstGeom prst="rect">
              <a:avLst/>
            </a:prstGeom>
            <a:solidFill>
              <a:srgbClr val="FFC00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391A2455-C8EF-64E4-B679-DEC89883B8E9}"/>
                </a:ext>
              </a:extLst>
            </p:cNvPr>
            <p:cNvSpPr/>
            <p:nvPr/>
          </p:nvSpPr>
          <p:spPr>
            <a:xfrm>
              <a:off x="4404664"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5EF106C2-9433-BFE5-A216-3AB745FF3C3D}"/>
                </a:ext>
              </a:extLst>
            </p:cNvPr>
            <p:cNvSpPr/>
            <p:nvPr/>
          </p:nvSpPr>
          <p:spPr>
            <a:xfrm>
              <a:off x="4507142"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B75A2F69-B517-2E11-AE98-EE6F0E6437BB}"/>
                </a:ext>
              </a:extLst>
            </p:cNvPr>
            <p:cNvSpPr/>
            <p:nvPr/>
          </p:nvSpPr>
          <p:spPr>
            <a:xfrm>
              <a:off x="4607864"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94CBE28-4D20-6287-5459-85D86439DAB2}"/>
                </a:ext>
              </a:extLst>
            </p:cNvPr>
            <p:cNvSpPr/>
            <p:nvPr/>
          </p:nvSpPr>
          <p:spPr>
            <a:xfrm>
              <a:off x="4710342"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15816F7D-40D0-C8D0-41D7-BA689B3B2B12}"/>
                </a:ext>
              </a:extLst>
            </p:cNvPr>
            <p:cNvSpPr/>
            <p:nvPr/>
          </p:nvSpPr>
          <p:spPr>
            <a:xfrm>
              <a:off x="4812213"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A083CB4-C008-36D7-AF6B-13561DB3FF7A}"/>
                </a:ext>
              </a:extLst>
            </p:cNvPr>
            <p:cNvSpPr/>
            <p:nvPr/>
          </p:nvSpPr>
          <p:spPr>
            <a:xfrm>
              <a:off x="49146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EC35DCA7-9807-2613-4A72-442D7E69E2FE}"/>
                </a:ext>
              </a:extLst>
            </p:cNvPr>
            <p:cNvSpPr/>
            <p:nvPr/>
          </p:nvSpPr>
          <p:spPr>
            <a:xfrm>
              <a:off x="5015413"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3A0D3EEE-7197-CEAB-1926-3D5C9B0A2ED0}"/>
                </a:ext>
              </a:extLst>
            </p:cNvPr>
            <p:cNvSpPr/>
            <p:nvPr/>
          </p:nvSpPr>
          <p:spPr>
            <a:xfrm>
              <a:off x="51178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29BC67C0-E33C-8228-4473-F0E560BFEB5F}"/>
                </a:ext>
              </a:extLst>
            </p:cNvPr>
            <p:cNvSpPr/>
            <p:nvPr/>
          </p:nvSpPr>
          <p:spPr>
            <a:xfrm>
              <a:off x="52170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08094C27-DCB7-FF02-92EA-D93AB83590D2}"/>
                </a:ext>
              </a:extLst>
            </p:cNvPr>
            <p:cNvSpPr/>
            <p:nvPr/>
          </p:nvSpPr>
          <p:spPr>
            <a:xfrm>
              <a:off x="531956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3B3D2183-CBDE-C209-44D9-A1676E653D64}"/>
                </a:ext>
              </a:extLst>
            </p:cNvPr>
            <p:cNvSpPr/>
            <p:nvPr/>
          </p:nvSpPr>
          <p:spPr>
            <a:xfrm>
              <a:off x="54202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94A814C6-1021-7D43-55F4-14C4D8FBC62E}"/>
                </a:ext>
              </a:extLst>
            </p:cNvPr>
            <p:cNvSpPr/>
            <p:nvPr/>
          </p:nvSpPr>
          <p:spPr>
            <a:xfrm>
              <a:off x="552276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4CA2BB9D-CFAF-D6CF-DE66-EE47DEC6FEC2}"/>
                </a:ext>
              </a:extLst>
            </p:cNvPr>
            <p:cNvSpPr/>
            <p:nvPr/>
          </p:nvSpPr>
          <p:spPr>
            <a:xfrm>
              <a:off x="562464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71F56EC-08F2-FACB-A6F8-5324D8DA0131}"/>
                </a:ext>
              </a:extLst>
            </p:cNvPr>
            <p:cNvSpPr/>
            <p:nvPr/>
          </p:nvSpPr>
          <p:spPr>
            <a:xfrm>
              <a:off x="572711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D5F4B35-8AB5-F997-74E5-C21D664BEA9F}"/>
                </a:ext>
              </a:extLst>
            </p:cNvPr>
            <p:cNvSpPr/>
            <p:nvPr/>
          </p:nvSpPr>
          <p:spPr>
            <a:xfrm>
              <a:off x="582784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45FB8236-461D-2CE3-41B4-D7D45085D930}"/>
                </a:ext>
              </a:extLst>
            </p:cNvPr>
            <p:cNvSpPr/>
            <p:nvPr/>
          </p:nvSpPr>
          <p:spPr>
            <a:xfrm>
              <a:off x="593031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E70777F3-3E7F-EBC5-F43C-627194ECCAED}"/>
                </a:ext>
              </a:extLst>
            </p:cNvPr>
            <p:cNvSpPr/>
            <p:nvPr/>
          </p:nvSpPr>
          <p:spPr>
            <a:xfrm>
              <a:off x="603444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6467F73C-CA8A-3B8A-6937-12A6404315DA}"/>
                </a:ext>
              </a:extLst>
            </p:cNvPr>
            <p:cNvSpPr/>
            <p:nvPr/>
          </p:nvSpPr>
          <p:spPr>
            <a:xfrm>
              <a:off x="613517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6F7C7671-8398-15C4-9F7E-5F8355B7B0B3}"/>
                </a:ext>
              </a:extLst>
            </p:cNvPr>
            <p:cNvSpPr/>
            <p:nvPr/>
          </p:nvSpPr>
          <p:spPr>
            <a:xfrm>
              <a:off x="623764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C5EE3586-95DE-F124-DBB8-132D4117DEAD}"/>
                </a:ext>
              </a:extLst>
            </p:cNvPr>
            <p:cNvSpPr/>
            <p:nvPr/>
          </p:nvSpPr>
          <p:spPr>
            <a:xfrm>
              <a:off x="633951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4D70C55E-FE86-3C40-013C-F4C7277E7A62}"/>
                </a:ext>
              </a:extLst>
            </p:cNvPr>
            <p:cNvSpPr/>
            <p:nvPr/>
          </p:nvSpPr>
          <p:spPr>
            <a:xfrm>
              <a:off x="64419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FD444FFB-CD29-8ADA-677E-AB3007385D36}"/>
                </a:ext>
              </a:extLst>
            </p:cNvPr>
            <p:cNvSpPr/>
            <p:nvPr/>
          </p:nvSpPr>
          <p:spPr>
            <a:xfrm>
              <a:off x="654271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2C05DFC3-349A-D6AF-F957-5C3E9B6AA909}"/>
                </a:ext>
              </a:extLst>
            </p:cNvPr>
            <p:cNvSpPr/>
            <p:nvPr/>
          </p:nvSpPr>
          <p:spPr>
            <a:xfrm>
              <a:off x="66451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92888D92-546D-ADC6-F020-11196F1C2270}"/>
                </a:ext>
              </a:extLst>
            </p:cNvPr>
            <p:cNvSpPr/>
            <p:nvPr/>
          </p:nvSpPr>
          <p:spPr>
            <a:xfrm>
              <a:off x="67443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BBCD4891-6C19-0EE2-65A7-9BCA685AE170}"/>
                </a:ext>
              </a:extLst>
            </p:cNvPr>
            <p:cNvSpPr/>
            <p:nvPr/>
          </p:nvSpPr>
          <p:spPr>
            <a:xfrm>
              <a:off x="6846875"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80869FF7-194B-7510-62C9-409812709971}"/>
              </a:ext>
            </a:extLst>
          </p:cNvPr>
          <p:cNvGrpSpPr/>
          <p:nvPr/>
        </p:nvGrpSpPr>
        <p:grpSpPr>
          <a:xfrm>
            <a:off x="4092292" y="1161917"/>
            <a:ext cx="2682150" cy="144000"/>
            <a:chOff x="4261547" y="2143492"/>
            <a:chExt cx="2682150" cy="144000"/>
          </a:xfrm>
        </p:grpSpPr>
        <p:sp>
          <p:nvSpPr>
            <p:cNvPr id="218" name="Rectangle 217">
              <a:extLst>
                <a:ext uri="{FF2B5EF4-FFF2-40B4-BE49-F238E27FC236}">
                  <a16:creationId xmlns:a16="http://schemas.microsoft.com/office/drawing/2014/main" id="{B4710727-3948-1AC3-E85D-4C62D3C20E8F}"/>
                </a:ext>
              </a:extLst>
            </p:cNvPr>
            <p:cNvSpPr/>
            <p:nvPr/>
          </p:nvSpPr>
          <p:spPr>
            <a:xfrm>
              <a:off x="4261547" y="2215492"/>
              <a:ext cx="144000" cy="72000"/>
            </a:xfrm>
            <a:prstGeom prst="rect">
              <a:avLst/>
            </a:prstGeom>
            <a:solidFill>
              <a:srgbClr val="FF7913"/>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F8DFC375-8EFA-AB17-9D63-9796348C253E}"/>
                </a:ext>
              </a:extLst>
            </p:cNvPr>
            <p:cNvSpPr/>
            <p:nvPr/>
          </p:nvSpPr>
          <p:spPr>
            <a:xfrm>
              <a:off x="4261547" y="2143492"/>
              <a:ext cx="144000" cy="72000"/>
            </a:xfrm>
            <a:prstGeom prst="rect">
              <a:avLst/>
            </a:prstGeom>
            <a:solidFill>
              <a:srgbClr val="FFC00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04ECA685-FD5B-C46F-60C5-A08C95BA7CC2}"/>
                </a:ext>
              </a:extLst>
            </p:cNvPr>
            <p:cNvSpPr/>
            <p:nvPr/>
          </p:nvSpPr>
          <p:spPr>
            <a:xfrm>
              <a:off x="4401036"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984A7398-6D68-644A-BE6C-3690251D9090}"/>
                </a:ext>
              </a:extLst>
            </p:cNvPr>
            <p:cNvSpPr/>
            <p:nvPr/>
          </p:nvSpPr>
          <p:spPr>
            <a:xfrm>
              <a:off x="4503514"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87DCC369-88BB-0577-2812-DD509795564E}"/>
                </a:ext>
              </a:extLst>
            </p:cNvPr>
            <p:cNvSpPr/>
            <p:nvPr/>
          </p:nvSpPr>
          <p:spPr>
            <a:xfrm>
              <a:off x="4604236"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B9A004A0-0B4D-5C5E-A7C5-0AE235DA99D7}"/>
                </a:ext>
              </a:extLst>
            </p:cNvPr>
            <p:cNvSpPr/>
            <p:nvPr/>
          </p:nvSpPr>
          <p:spPr>
            <a:xfrm>
              <a:off x="4706714"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633CCA35-1E36-A892-3379-B16DD5D9CA72}"/>
                </a:ext>
              </a:extLst>
            </p:cNvPr>
            <p:cNvSpPr/>
            <p:nvPr/>
          </p:nvSpPr>
          <p:spPr>
            <a:xfrm>
              <a:off x="4808585"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2C8E2B8-DB00-11E5-7908-FDFFF505CBCA}"/>
                </a:ext>
              </a:extLst>
            </p:cNvPr>
            <p:cNvSpPr/>
            <p:nvPr/>
          </p:nvSpPr>
          <p:spPr>
            <a:xfrm>
              <a:off x="49110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9AED2B03-9003-3653-CE13-F00310EAAABF}"/>
                </a:ext>
              </a:extLst>
            </p:cNvPr>
            <p:cNvSpPr/>
            <p:nvPr/>
          </p:nvSpPr>
          <p:spPr>
            <a:xfrm>
              <a:off x="5011785"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5B6F18A4-451A-2ECD-AB8E-34B20B10A2C0}"/>
                </a:ext>
              </a:extLst>
            </p:cNvPr>
            <p:cNvSpPr/>
            <p:nvPr/>
          </p:nvSpPr>
          <p:spPr>
            <a:xfrm>
              <a:off x="51142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D4717DFA-7BD6-9C80-5921-A66A61E0024E}"/>
                </a:ext>
              </a:extLst>
            </p:cNvPr>
            <p:cNvSpPr/>
            <p:nvPr/>
          </p:nvSpPr>
          <p:spPr>
            <a:xfrm>
              <a:off x="52134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762783F9-E36A-C625-1FF8-8719D8A4DD19}"/>
                </a:ext>
              </a:extLst>
            </p:cNvPr>
            <p:cNvSpPr/>
            <p:nvPr/>
          </p:nvSpPr>
          <p:spPr>
            <a:xfrm>
              <a:off x="531594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1B386C33-CDDD-E9B7-90B9-46F249560EFD}"/>
                </a:ext>
              </a:extLst>
            </p:cNvPr>
            <p:cNvSpPr/>
            <p:nvPr/>
          </p:nvSpPr>
          <p:spPr>
            <a:xfrm>
              <a:off x="54166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E8289465-9A98-2CFA-B96B-B39D8300E6C0}"/>
                </a:ext>
              </a:extLst>
            </p:cNvPr>
            <p:cNvSpPr/>
            <p:nvPr/>
          </p:nvSpPr>
          <p:spPr>
            <a:xfrm>
              <a:off x="551914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C42F6EDC-5556-3986-B199-2D0F9B5DDD44}"/>
                </a:ext>
              </a:extLst>
            </p:cNvPr>
            <p:cNvSpPr/>
            <p:nvPr/>
          </p:nvSpPr>
          <p:spPr>
            <a:xfrm>
              <a:off x="562101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88DB861B-3BBE-9937-CBEE-82859945A70A}"/>
                </a:ext>
              </a:extLst>
            </p:cNvPr>
            <p:cNvSpPr/>
            <p:nvPr/>
          </p:nvSpPr>
          <p:spPr>
            <a:xfrm>
              <a:off x="572349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CCA20B58-06BF-3EAD-057F-D3A7683A5F21}"/>
                </a:ext>
              </a:extLst>
            </p:cNvPr>
            <p:cNvSpPr/>
            <p:nvPr/>
          </p:nvSpPr>
          <p:spPr>
            <a:xfrm>
              <a:off x="582421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1AE4ACBB-2601-DF92-5EBE-4C7514878E75}"/>
                </a:ext>
              </a:extLst>
            </p:cNvPr>
            <p:cNvSpPr/>
            <p:nvPr/>
          </p:nvSpPr>
          <p:spPr>
            <a:xfrm>
              <a:off x="592669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ABB1FA68-A775-08B3-385D-5ADD6A682EFE}"/>
                </a:ext>
              </a:extLst>
            </p:cNvPr>
            <p:cNvSpPr/>
            <p:nvPr/>
          </p:nvSpPr>
          <p:spPr>
            <a:xfrm>
              <a:off x="603082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8D47ECBB-E1AA-C582-D592-6397BE63C593}"/>
                </a:ext>
              </a:extLst>
            </p:cNvPr>
            <p:cNvSpPr/>
            <p:nvPr/>
          </p:nvSpPr>
          <p:spPr>
            <a:xfrm>
              <a:off x="613154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7D26F4C7-841D-5D7C-C8ED-C30EC92B51C0}"/>
                </a:ext>
              </a:extLst>
            </p:cNvPr>
            <p:cNvSpPr/>
            <p:nvPr/>
          </p:nvSpPr>
          <p:spPr>
            <a:xfrm>
              <a:off x="623402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A06DCDF2-6A81-4FAE-D07C-FFD0133FCB30}"/>
                </a:ext>
              </a:extLst>
            </p:cNvPr>
            <p:cNvSpPr/>
            <p:nvPr/>
          </p:nvSpPr>
          <p:spPr>
            <a:xfrm>
              <a:off x="633589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2A77A267-E521-B8AB-B660-3A67350B213B}"/>
                </a:ext>
              </a:extLst>
            </p:cNvPr>
            <p:cNvSpPr/>
            <p:nvPr/>
          </p:nvSpPr>
          <p:spPr>
            <a:xfrm>
              <a:off x="64383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AFC02755-0BEE-896F-5219-6BB4E280C084}"/>
                </a:ext>
              </a:extLst>
            </p:cNvPr>
            <p:cNvSpPr/>
            <p:nvPr/>
          </p:nvSpPr>
          <p:spPr>
            <a:xfrm>
              <a:off x="653909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EA593D50-71C8-B609-9722-5C032ABC7913}"/>
                </a:ext>
              </a:extLst>
            </p:cNvPr>
            <p:cNvSpPr/>
            <p:nvPr/>
          </p:nvSpPr>
          <p:spPr>
            <a:xfrm>
              <a:off x="66415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3249075F-3D16-9682-B688-E9764A2E6B20}"/>
                </a:ext>
              </a:extLst>
            </p:cNvPr>
            <p:cNvSpPr/>
            <p:nvPr/>
          </p:nvSpPr>
          <p:spPr>
            <a:xfrm>
              <a:off x="67407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4AD02C62-D96F-51B2-12D8-DF018C66A541}"/>
                </a:ext>
              </a:extLst>
            </p:cNvPr>
            <p:cNvSpPr/>
            <p:nvPr/>
          </p:nvSpPr>
          <p:spPr>
            <a:xfrm>
              <a:off x="6843247"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A5701985-0B4D-EF38-EAA8-A00DDE1E7380}"/>
              </a:ext>
            </a:extLst>
          </p:cNvPr>
          <p:cNvGrpSpPr/>
          <p:nvPr/>
        </p:nvGrpSpPr>
        <p:grpSpPr>
          <a:xfrm>
            <a:off x="4092292" y="1000525"/>
            <a:ext cx="2682150" cy="144000"/>
            <a:chOff x="4265175" y="2310792"/>
            <a:chExt cx="2682150" cy="144000"/>
          </a:xfrm>
        </p:grpSpPr>
        <p:sp>
          <p:nvSpPr>
            <p:cNvPr id="246" name="Rectangle 245">
              <a:extLst>
                <a:ext uri="{FF2B5EF4-FFF2-40B4-BE49-F238E27FC236}">
                  <a16:creationId xmlns:a16="http://schemas.microsoft.com/office/drawing/2014/main" id="{AD4772C4-705B-2CDD-CF5A-4142183F0C9D}"/>
                </a:ext>
              </a:extLst>
            </p:cNvPr>
            <p:cNvSpPr/>
            <p:nvPr/>
          </p:nvSpPr>
          <p:spPr>
            <a:xfrm>
              <a:off x="4265175" y="2382792"/>
              <a:ext cx="144000" cy="72000"/>
            </a:xfrm>
            <a:prstGeom prst="rect">
              <a:avLst/>
            </a:prstGeom>
            <a:solidFill>
              <a:srgbClr val="FF7913"/>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97989C39-4A62-048B-49B2-82602A1411B8}"/>
                </a:ext>
              </a:extLst>
            </p:cNvPr>
            <p:cNvSpPr/>
            <p:nvPr/>
          </p:nvSpPr>
          <p:spPr>
            <a:xfrm>
              <a:off x="4265175" y="2310792"/>
              <a:ext cx="144000" cy="72000"/>
            </a:xfrm>
            <a:prstGeom prst="rect">
              <a:avLst/>
            </a:prstGeom>
            <a:solidFill>
              <a:srgbClr val="FFC00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EC3003A6-BE1D-D51B-679F-D4446E54FAAB}"/>
                </a:ext>
              </a:extLst>
            </p:cNvPr>
            <p:cNvSpPr/>
            <p:nvPr/>
          </p:nvSpPr>
          <p:spPr>
            <a:xfrm>
              <a:off x="4404664"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33721378-35C9-8404-FB7D-822836105601}"/>
                </a:ext>
              </a:extLst>
            </p:cNvPr>
            <p:cNvSpPr/>
            <p:nvPr/>
          </p:nvSpPr>
          <p:spPr>
            <a:xfrm>
              <a:off x="4507142"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D6131A76-4957-F70D-0F3A-810435D0D158}"/>
                </a:ext>
              </a:extLst>
            </p:cNvPr>
            <p:cNvSpPr/>
            <p:nvPr/>
          </p:nvSpPr>
          <p:spPr>
            <a:xfrm>
              <a:off x="4607864"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B222C8D1-FC4B-EB3C-1272-9688AA6BDD56}"/>
                </a:ext>
              </a:extLst>
            </p:cNvPr>
            <p:cNvSpPr/>
            <p:nvPr/>
          </p:nvSpPr>
          <p:spPr>
            <a:xfrm>
              <a:off x="4710342"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33F3429F-95C1-DE57-4903-FA3079ABF80F}"/>
                </a:ext>
              </a:extLst>
            </p:cNvPr>
            <p:cNvSpPr/>
            <p:nvPr/>
          </p:nvSpPr>
          <p:spPr>
            <a:xfrm>
              <a:off x="4812213"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A0654E1E-94B2-A532-5C96-1D21455DCF26}"/>
                </a:ext>
              </a:extLst>
            </p:cNvPr>
            <p:cNvSpPr/>
            <p:nvPr/>
          </p:nvSpPr>
          <p:spPr>
            <a:xfrm>
              <a:off x="49146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AD5ADE6C-EBF1-B239-C3DE-C655DDB9C700}"/>
                </a:ext>
              </a:extLst>
            </p:cNvPr>
            <p:cNvSpPr/>
            <p:nvPr/>
          </p:nvSpPr>
          <p:spPr>
            <a:xfrm>
              <a:off x="5015413"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92EEE2B2-8EBE-FB6F-BB3E-27893B896990}"/>
                </a:ext>
              </a:extLst>
            </p:cNvPr>
            <p:cNvSpPr/>
            <p:nvPr/>
          </p:nvSpPr>
          <p:spPr>
            <a:xfrm>
              <a:off x="51178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5C536F6B-1A27-2A96-C2C7-A7C05CF6DC20}"/>
                </a:ext>
              </a:extLst>
            </p:cNvPr>
            <p:cNvSpPr/>
            <p:nvPr/>
          </p:nvSpPr>
          <p:spPr>
            <a:xfrm>
              <a:off x="52170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F69CAA48-50BE-EDE9-E44A-766340682541}"/>
                </a:ext>
              </a:extLst>
            </p:cNvPr>
            <p:cNvSpPr/>
            <p:nvPr/>
          </p:nvSpPr>
          <p:spPr>
            <a:xfrm>
              <a:off x="531956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D533CD44-B675-90DF-6430-79451A152B0E}"/>
                </a:ext>
              </a:extLst>
            </p:cNvPr>
            <p:cNvSpPr/>
            <p:nvPr/>
          </p:nvSpPr>
          <p:spPr>
            <a:xfrm>
              <a:off x="5420291"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59E184F6-6F86-B65E-90CA-73F7D623211D}"/>
                </a:ext>
              </a:extLst>
            </p:cNvPr>
            <p:cNvSpPr/>
            <p:nvPr/>
          </p:nvSpPr>
          <p:spPr>
            <a:xfrm>
              <a:off x="552276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755AE57C-6314-958E-C3D7-EA35E9F8AE06}"/>
                </a:ext>
              </a:extLst>
            </p:cNvPr>
            <p:cNvSpPr/>
            <p:nvPr/>
          </p:nvSpPr>
          <p:spPr>
            <a:xfrm>
              <a:off x="562464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6EF38424-9CB5-35BD-7CF6-329F4B05C357}"/>
                </a:ext>
              </a:extLst>
            </p:cNvPr>
            <p:cNvSpPr/>
            <p:nvPr/>
          </p:nvSpPr>
          <p:spPr>
            <a:xfrm>
              <a:off x="572711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8E584419-2C68-C7B5-79A5-7D51D0CD246B}"/>
                </a:ext>
              </a:extLst>
            </p:cNvPr>
            <p:cNvSpPr/>
            <p:nvPr/>
          </p:nvSpPr>
          <p:spPr>
            <a:xfrm>
              <a:off x="582784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7DE4092C-6ED5-1D70-EB18-B9A450C7E5DF}"/>
                </a:ext>
              </a:extLst>
            </p:cNvPr>
            <p:cNvSpPr/>
            <p:nvPr/>
          </p:nvSpPr>
          <p:spPr>
            <a:xfrm>
              <a:off x="593031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0EABEBD4-5A06-A2D8-F4EE-156B8C458D57}"/>
                </a:ext>
              </a:extLst>
            </p:cNvPr>
            <p:cNvSpPr/>
            <p:nvPr/>
          </p:nvSpPr>
          <p:spPr>
            <a:xfrm>
              <a:off x="603444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BDB7B738-2643-0371-3F74-3D6506E5697D}"/>
                </a:ext>
              </a:extLst>
            </p:cNvPr>
            <p:cNvSpPr/>
            <p:nvPr/>
          </p:nvSpPr>
          <p:spPr>
            <a:xfrm>
              <a:off x="6135170"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333EED35-3F4B-2B8E-9D96-CC82EF47949C}"/>
                </a:ext>
              </a:extLst>
            </p:cNvPr>
            <p:cNvSpPr/>
            <p:nvPr/>
          </p:nvSpPr>
          <p:spPr>
            <a:xfrm>
              <a:off x="6237648"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1E9995B1-C93C-2468-1324-20E4EE206F61}"/>
                </a:ext>
              </a:extLst>
            </p:cNvPr>
            <p:cNvSpPr/>
            <p:nvPr/>
          </p:nvSpPr>
          <p:spPr>
            <a:xfrm>
              <a:off x="633951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2E579F74-8757-7D4E-0FF6-70348C621007}"/>
                </a:ext>
              </a:extLst>
            </p:cNvPr>
            <p:cNvSpPr/>
            <p:nvPr/>
          </p:nvSpPr>
          <p:spPr>
            <a:xfrm>
              <a:off x="64419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2899C9D5-DCAE-F6C9-A7B0-817112A793B8}"/>
                </a:ext>
              </a:extLst>
            </p:cNvPr>
            <p:cNvSpPr/>
            <p:nvPr/>
          </p:nvSpPr>
          <p:spPr>
            <a:xfrm>
              <a:off x="6542719"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9EEC2CB3-FC7A-A9FB-6F5C-5A9D190964BF}"/>
                </a:ext>
              </a:extLst>
            </p:cNvPr>
            <p:cNvSpPr/>
            <p:nvPr/>
          </p:nvSpPr>
          <p:spPr>
            <a:xfrm>
              <a:off x="66451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5A8B251D-9E61-EA71-D31A-C90CC004525A}"/>
                </a:ext>
              </a:extLst>
            </p:cNvPr>
            <p:cNvSpPr/>
            <p:nvPr/>
          </p:nvSpPr>
          <p:spPr>
            <a:xfrm>
              <a:off x="6744397"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EA9E5850-7D91-033E-BE9F-6A58FCAC9050}"/>
                </a:ext>
              </a:extLst>
            </p:cNvPr>
            <p:cNvSpPr/>
            <p:nvPr/>
          </p:nvSpPr>
          <p:spPr>
            <a:xfrm>
              <a:off x="6846875" y="23107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3" name="Group 272">
            <a:extLst>
              <a:ext uri="{FF2B5EF4-FFF2-40B4-BE49-F238E27FC236}">
                <a16:creationId xmlns:a16="http://schemas.microsoft.com/office/drawing/2014/main" id="{EE1366B6-B209-DF3A-8FCE-0D7683C6A7F9}"/>
              </a:ext>
            </a:extLst>
          </p:cNvPr>
          <p:cNvGrpSpPr/>
          <p:nvPr/>
        </p:nvGrpSpPr>
        <p:grpSpPr>
          <a:xfrm>
            <a:off x="4091839" y="836400"/>
            <a:ext cx="2682150" cy="144000"/>
            <a:chOff x="4261547" y="2143492"/>
            <a:chExt cx="2682150" cy="144000"/>
          </a:xfrm>
        </p:grpSpPr>
        <p:sp>
          <p:nvSpPr>
            <p:cNvPr id="274" name="Rectangle 273">
              <a:extLst>
                <a:ext uri="{FF2B5EF4-FFF2-40B4-BE49-F238E27FC236}">
                  <a16:creationId xmlns:a16="http://schemas.microsoft.com/office/drawing/2014/main" id="{2A500122-2E36-F806-BCFE-1193FE42BC7B}"/>
                </a:ext>
              </a:extLst>
            </p:cNvPr>
            <p:cNvSpPr/>
            <p:nvPr/>
          </p:nvSpPr>
          <p:spPr>
            <a:xfrm>
              <a:off x="4261547" y="2215492"/>
              <a:ext cx="144000" cy="72000"/>
            </a:xfrm>
            <a:prstGeom prst="rect">
              <a:avLst/>
            </a:prstGeom>
            <a:solidFill>
              <a:srgbClr val="FF7913"/>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DEB5EE17-3C17-5DA2-9A2D-7D40831FC8D8}"/>
                </a:ext>
              </a:extLst>
            </p:cNvPr>
            <p:cNvSpPr/>
            <p:nvPr/>
          </p:nvSpPr>
          <p:spPr>
            <a:xfrm>
              <a:off x="4261547" y="2143492"/>
              <a:ext cx="144000" cy="72000"/>
            </a:xfrm>
            <a:prstGeom prst="rect">
              <a:avLst/>
            </a:prstGeom>
            <a:solidFill>
              <a:srgbClr val="FFC00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5DDB8E42-5F13-90FD-84A0-38298117A0BB}"/>
                </a:ext>
              </a:extLst>
            </p:cNvPr>
            <p:cNvSpPr/>
            <p:nvPr/>
          </p:nvSpPr>
          <p:spPr>
            <a:xfrm>
              <a:off x="4401036"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515BD41F-6AD0-5CDC-2EAB-FCFCA5FF62EB}"/>
                </a:ext>
              </a:extLst>
            </p:cNvPr>
            <p:cNvSpPr/>
            <p:nvPr/>
          </p:nvSpPr>
          <p:spPr>
            <a:xfrm>
              <a:off x="4503514"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6C5526FC-CC7C-411C-C876-4E7A641B6309}"/>
                </a:ext>
              </a:extLst>
            </p:cNvPr>
            <p:cNvSpPr/>
            <p:nvPr/>
          </p:nvSpPr>
          <p:spPr>
            <a:xfrm>
              <a:off x="4604236"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AD62844C-DBE2-BA3E-2978-23F7C3F13D93}"/>
                </a:ext>
              </a:extLst>
            </p:cNvPr>
            <p:cNvSpPr/>
            <p:nvPr/>
          </p:nvSpPr>
          <p:spPr>
            <a:xfrm>
              <a:off x="4706714"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B1A2DC68-9B4A-6CD9-7AC6-F034CC4217DD}"/>
                </a:ext>
              </a:extLst>
            </p:cNvPr>
            <p:cNvSpPr/>
            <p:nvPr/>
          </p:nvSpPr>
          <p:spPr>
            <a:xfrm>
              <a:off x="4808585"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ACD18577-50DC-33C5-B171-761C250D4594}"/>
                </a:ext>
              </a:extLst>
            </p:cNvPr>
            <p:cNvSpPr/>
            <p:nvPr/>
          </p:nvSpPr>
          <p:spPr>
            <a:xfrm>
              <a:off x="49110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1791120A-F550-78D2-E16C-ECADF1D4D3ED}"/>
                </a:ext>
              </a:extLst>
            </p:cNvPr>
            <p:cNvSpPr/>
            <p:nvPr/>
          </p:nvSpPr>
          <p:spPr>
            <a:xfrm>
              <a:off x="5011785"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41E72B8B-1C25-A16D-85D4-DFEF8CC73167}"/>
                </a:ext>
              </a:extLst>
            </p:cNvPr>
            <p:cNvSpPr/>
            <p:nvPr/>
          </p:nvSpPr>
          <p:spPr>
            <a:xfrm>
              <a:off x="51142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EB2277F3-F9A3-02A1-6BF3-428DC88E7204}"/>
                </a:ext>
              </a:extLst>
            </p:cNvPr>
            <p:cNvSpPr/>
            <p:nvPr/>
          </p:nvSpPr>
          <p:spPr>
            <a:xfrm>
              <a:off x="52134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08C8DA0A-9594-745D-07B4-A0465780B98B}"/>
                </a:ext>
              </a:extLst>
            </p:cNvPr>
            <p:cNvSpPr/>
            <p:nvPr/>
          </p:nvSpPr>
          <p:spPr>
            <a:xfrm>
              <a:off x="531594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FC77C2B1-DB8C-8892-6124-F9BD05EBB333}"/>
                </a:ext>
              </a:extLst>
            </p:cNvPr>
            <p:cNvSpPr/>
            <p:nvPr/>
          </p:nvSpPr>
          <p:spPr>
            <a:xfrm>
              <a:off x="5416663"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DB8B076B-5B00-F56F-EE2D-62E154914C63}"/>
                </a:ext>
              </a:extLst>
            </p:cNvPr>
            <p:cNvSpPr/>
            <p:nvPr/>
          </p:nvSpPr>
          <p:spPr>
            <a:xfrm>
              <a:off x="551914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6F97371D-9D2C-3C12-3316-B158DA32EB6C}"/>
                </a:ext>
              </a:extLst>
            </p:cNvPr>
            <p:cNvSpPr/>
            <p:nvPr/>
          </p:nvSpPr>
          <p:spPr>
            <a:xfrm>
              <a:off x="562101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F412D1DC-0AA7-0050-5F73-716144B6D37C}"/>
                </a:ext>
              </a:extLst>
            </p:cNvPr>
            <p:cNvSpPr/>
            <p:nvPr/>
          </p:nvSpPr>
          <p:spPr>
            <a:xfrm>
              <a:off x="572349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7E24F0DA-3167-E98E-CDA1-510C3D652CEE}"/>
                </a:ext>
              </a:extLst>
            </p:cNvPr>
            <p:cNvSpPr/>
            <p:nvPr/>
          </p:nvSpPr>
          <p:spPr>
            <a:xfrm>
              <a:off x="582421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62AFAEE4-083C-E5C5-61FE-7C18E73A4A39}"/>
                </a:ext>
              </a:extLst>
            </p:cNvPr>
            <p:cNvSpPr/>
            <p:nvPr/>
          </p:nvSpPr>
          <p:spPr>
            <a:xfrm>
              <a:off x="592669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EC3EA1D8-6661-F06C-1333-EC692542DDAD}"/>
                </a:ext>
              </a:extLst>
            </p:cNvPr>
            <p:cNvSpPr/>
            <p:nvPr/>
          </p:nvSpPr>
          <p:spPr>
            <a:xfrm>
              <a:off x="603082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FFE2DECF-5B46-14AD-EA3E-EBA251B01561}"/>
                </a:ext>
              </a:extLst>
            </p:cNvPr>
            <p:cNvSpPr/>
            <p:nvPr/>
          </p:nvSpPr>
          <p:spPr>
            <a:xfrm>
              <a:off x="6131542"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52F3B70C-B97A-397E-BCBE-955FB503D2BF}"/>
                </a:ext>
              </a:extLst>
            </p:cNvPr>
            <p:cNvSpPr/>
            <p:nvPr/>
          </p:nvSpPr>
          <p:spPr>
            <a:xfrm>
              <a:off x="6234020"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A36555FB-F79C-9C65-B9BC-B5A78E7C11E0}"/>
                </a:ext>
              </a:extLst>
            </p:cNvPr>
            <p:cNvSpPr/>
            <p:nvPr/>
          </p:nvSpPr>
          <p:spPr>
            <a:xfrm>
              <a:off x="633589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C32F3BE2-46B5-3681-39CC-C757E03335C9}"/>
                </a:ext>
              </a:extLst>
            </p:cNvPr>
            <p:cNvSpPr/>
            <p:nvPr/>
          </p:nvSpPr>
          <p:spPr>
            <a:xfrm>
              <a:off x="64383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22603A6B-B3D0-FF0D-675F-A58B868E38F2}"/>
                </a:ext>
              </a:extLst>
            </p:cNvPr>
            <p:cNvSpPr/>
            <p:nvPr/>
          </p:nvSpPr>
          <p:spPr>
            <a:xfrm>
              <a:off x="6539091"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8F65EF79-56FD-D79D-CA3E-6C4489AB8229}"/>
                </a:ext>
              </a:extLst>
            </p:cNvPr>
            <p:cNvSpPr/>
            <p:nvPr/>
          </p:nvSpPr>
          <p:spPr>
            <a:xfrm>
              <a:off x="66415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1C3AA3AF-370E-4931-E5BF-EF0F694FBAB3}"/>
                </a:ext>
              </a:extLst>
            </p:cNvPr>
            <p:cNvSpPr/>
            <p:nvPr/>
          </p:nvSpPr>
          <p:spPr>
            <a:xfrm>
              <a:off x="6740769"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BCD709ED-5FC5-2076-CDBE-B6CBB6BA95A2}"/>
                </a:ext>
              </a:extLst>
            </p:cNvPr>
            <p:cNvSpPr/>
            <p:nvPr/>
          </p:nvSpPr>
          <p:spPr>
            <a:xfrm>
              <a:off x="6843247" y="2143492"/>
              <a:ext cx="100450" cy="144000"/>
            </a:xfrm>
            <a:prstGeom prst="rect">
              <a:avLst/>
            </a:prstGeom>
            <a:solidFill>
              <a:srgbClr val="92D050"/>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 name="TextBox 356">
            <a:extLst>
              <a:ext uri="{FF2B5EF4-FFF2-40B4-BE49-F238E27FC236}">
                <a16:creationId xmlns:a16="http://schemas.microsoft.com/office/drawing/2014/main" id="{3C640A21-04A5-6B72-BF57-AEEC692CCCD2}"/>
              </a:ext>
            </a:extLst>
          </p:cNvPr>
          <p:cNvSpPr txBox="1"/>
          <p:nvPr/>
        </p:nvSpPr>
        <p:spPr>
          <a:xfrm>
            <a:off x="2087894" y="3023763"/>
            <a:ext cx="564578" cy="307777"/>
          </a:xfrm>
          <a:prstGeom prst="rect">
            <a:avLst/>
          </a:prstGeom>
          <a:noFill/>
        </p:spPr>
        <p:txBody>
          <a:bodyPr wrap="none" rtlCol="0">
            <a:spAutoFit/>
          </a:bodyPr>
          <a:lstStyle/>
          <a:p>
            <a:r>
              <a:rPr lang="en-US" dirty="0"/>
              <a:t>CPU</a:t>
            </a:r>
          </a:p>
        </p:txBody>
      </p:sp>
      <p:sp>
        <p:nvSpPr>
          <p:cNvPr id="358" name="TextBox 357">
            <a:extLst>
              <a:ext uri="{FF2B5EF4-FFF2-40B4-BE49-F238E27FC236}">
                <a16:creationId xmlns:a16="http://schemas.microsoft.com/office/drawing/2014/main" id="{845AF79B-AF9D-B981-A752-3F6A01BF2084}"/>
              </a:ext>
            </a:extLst>
          </p:cNvPr>
          <p:cNvSpPr txBox="1"/>
          <p:nvPr/>
        </p:nvSpPr>
        <p:spPr>
          <a:xfrm>
            <a:off x="5196458" y="3023763"/>
            <a:ext cx="574196" cy="307777"/>
          </a:xfrm>
          <a:prstGeom prst="rect">
            <a:avLst/>
          </a:prstGeom>
          <a:noFill/>
        </p:spPr>
        <p:txBody>
          <a:bodyPr wrap="none" rtlCol="0">
            <a:spAutoFit/>
          </a:bodyPr>
          <a:lstStyle/>
          <a:p>
            <a:r>
              <a:rPr lang="en-US" dirty="0"/>
              <a:t>GPU</a:t>
            </a:r>
          </a:p>
        </p:txBody>
      </p:sp>
    </p:spTree>
    <p:extLst>
      <p:ext uri="{BB962C8B-B14F-4D97-AF65-F5344CB8AC3E}">
        <p14:creationId xmlns:p14="http://schemas.microsoft.com/office/powerpoint/2010/main" val="188562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08;p22">
            <a:extLst>
              <a:ext uri="{FF2B5EF4-FFF2-40B4-BE49-F238E27FC236}">
                <a16:creationId xmlns:a16="http://schemas.microsoft.com/office/drawing/2014/main" id="{9E287C4E-CE36-1482-E922-4D7499C310E4}"/>
              </a:ext>
            </a:extLst>
          </p:cNvPr>
          <p:cNvSpPr txBox="1">
            <a:spLocks/>
          </p:cNvSpPr>
          <p:nvPr/>
        </p:nvSpPr>
        <p:spPr>
          <a:xfrm>
            <a:off x="310101" y="318052"/>
            <a:ext cx="5794910" cy="499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IE" sz="2800" b="1" dirty="0">
                <a:latin typeface="Calibri" panose="020F0502020204030204" pitchFamily="34" charset="0"/>
                <a:cs typeface="Calibri" panose="020F0502020204030204" pitchFamily="34" charset="0"/>
              </a:rPr>
              <a:t>Parameters → different fabric texture</a:t>
            </a:r>
          </a:p>
        </p:txBody>
      </p:sp>
      <p:sp>
        <p:nvSpPr>
          <p:cNvPr id="6" name="Google Shape;301;p21">
            <a:extLst>
              <a:ext uri="{FF2B5EF4-FFF2-40B4-BE49-F238E27FC236}">
                <a16:creationId xmlns:a16="http://schemas.microsoft.com/office/drawing/2014/main" id="{AF0DEF37-FBDF-0CD4-0039-11B7F97FA2E0}"/>
              </a:ext>
            </a:extLst>
          </p:cNvPr>
          <p:cNvSpPr txBox="1"/>
          <p:nvPr/>
        </p:nvSpPr>
        <p:spPr>
          <a:xfrm>
            <a:off x="1764992" y="906870"/>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dirty="0">
                <a:latin typeface="Calibri"/>
                <a:ea typeface="Calibri"/>
                <a:cs typeface="Calibri"/>
                <a:sym typeface="Calibri"/>
              </a:rPr>
              <a:t>k</a:t>
            </a:r>
            <a:r>
              <a:rPr lang="en" baseline="-25000" dirty="0">
                <a:latin typeface="Calibri"/>
                <a:ea typeface="Calibri"/>
                <a:cs typeface="Calibri"/>
                <a:sym typeface="Calibri"/>
              </a:rPr>
              <a:t>s</a:t>
            </a:r>
            <a:r>
              <a:rPr lang="en" dirty="0">
                <a:latin typeface="Calibri"/>
                <a:ea typeface="Calibri"/>
                <a:cs typeface="Calibri"/>
                <a:sym typeface="Calibri"/>
              </a:rPr>
              <a:t> = 1000 </a:t>
            </a:r>
            <a:endParaRPr dirty="0">
              <a:latin typeface="Calibri"/>
              <a:ea typeface="Calibri"/>
              <a:cs typeface="Calibri"/>
              <a:sym typeface="Calibri"/>
            </a:endParaRPr>
          </a:p>
        </p:txBody>
      </p:sp>
      <p:sp>
        <p:nvSpPr>
          <p:cNvPr id="7" name="Google Shape;301;p21">
            <a:extLst>
              <a:ext uri="{FF2B5EF4-FFF2-40B4-BE49-F238E27FC236}">
                <a16:creationId xmlns:a16="http://schemas.microsoft.com/office/drawing/2014/main" id="{427AB24A-D5B0-01E7-87D3-7C79CFC14962}"/>
              </a:ext>
            </a:extLst>
          </p:cNvPr>
          <p:cNvSpPr txBox="1"/>
          <p:nvPr/>
        </p:nvSpPr>
        <p:spPr>
          <a:xfrm>
            <a:off x="4234371" y="910168"/>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dirty="0">
                <a:latin typeface="Calibri"/>
                <a:ea typeface="Calibri"/>
                <a:cs typeface="Calibri"/>
                <a:sym typeface="Calibri"/>
              </a:rPr>
              <a:t>k</a:t>
            </a:r>
            <a:r>
              <a:rPr lang="en" baseline="-25000" dirty="0">
                <a:latin typeface="Calibri"/>
                <a:ea typeface="Calibri"/>
                <a:cs typeface="Calibri"/>
                <a:sym typeface="Calibri"/>
              </a:rPr>
              <a:t>s</a:t>
            </a:r>
            <a:r>
              <a:rPr lang="en" dirty="0">
                <a:latin typeface="Calibri"/>
                <a:ea typeface="Calibri"/>
                <a:cs typeface="Calibri"/>
                <a:sym typeface="Calibri"/>
              </a:rPr>
              <a:t> = 10,000 </a:t>
            </a:r>
            <a:endParaRPr dirty="0">
              <a:latin typeface="Calibri"/>
              <a:ea typeface="Calibri"/>
              <a:cs typeface="Calibri"/>
              <a:sym typeface="Calibri"/>
            </a:endParaRPr>
          </a:p>
        </p:txBody>
      </p:sp>
      <p:sp>
        <p:nvSpPr>
          <p:cNvPr id="8" name="Google Shape;301;p21">
            <a:extLst>
              <a:ext uri="{FF2B5EF4-FFF2-40B4-BE49-F238E27FC236}">
                <a16:creationId xmlns:a16="http://schemas.microsoft.com/office/drawing/2014/main" id="{A3F109C6-9B5F-924A-6D02-BE16ECB269C5}"/>
              </a:ext>
            </a:extLst>
          </p:cNvPr>
          <p:cNvSpPr txBox="1"/>
          <p:nvPr/>
        </p:nvSpPr>
        <p:spPr>
          <a:xfrm>
            <a:off x="6420592" y="906870"/>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dirty="0">
                <a:latin typeface="Calibri"/>
                <a:ea typeface="Calibri"/>
                <a:cs typeface="Calibri"/>
                <a:sym typeface="Calibri"/>
              </a:rPr>
              <a:t>k</a:t>
            </a:r>
            <a:r>
              <a:rPr lang="en" baseline="-25000" dirty="0">
                <a:latin typeface="Calibri"/>
                <a:ea typeface="Calibri"/>
                <a:cs typeface="Calibri"/>
                <a:sym typeface="Calibri"/>
              </a:rPr>
              <a:t>s</a:t>
            </a:r>
            <a:r>
              <a:rPr lang="en" dirty="0">
                <a:latin typeface="Calibri"/>
                <a:ea typeface="Calibri"/>
                <a:cs typeface="Calibri"/>
                <a:sym typeface="Calibri"/>
              </a:rPr>
              <a:t> = 100,000 </a:t>
            </a:r>
            <a:endParaRPr dirty="0">
              <a:latin typeface="Calibri"/>
              <a:ea typeface="Calibri"/>
              <a:cs typeface="Calibri"/>
              <a:sym typeface="Calibri"/>
            </a:endParaRPr>
          </a:p>
        </p:txBody>
      </p:sp>
      <p:pic>
        <p:nvPicPr>
          <p:cNvPr id="11" name="ks3.mp4">
            <a:hlinkClick r:id="" action="ppaction://media"/>
            <a:extLst>
              <a:ext uri="{FF2B5EF4-FFF2-40B4-BE49-F238E27FC236}">
                <a16:creationId xmlns:a16="http://schemas.microsoft.com/office/drawing/2014/main" id="{7C91C020-EEEE-4AC9-F7A0-572907BE769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73" t="20425" r="19823" b="24917"/>
          <a:stretch>
            <a:fillRect/>
          </a:stretch>
        </p:blipFill>
        <p:spPr>
          <a:xfrm>
            <a:off x="931978" y="1396640"/>
            <a:ext cx="7584843" cy="3321241"/>
          </a:xfrm>
          <a:prstGeom prst="rect">
            <a:avLst/>
          </a:prstGeom>
        </p:spPr>
      </p:pic>
    </p:spTree>
    <p:extLst>
      <p:ext uri="{BB962C8B-B14F-4D97-AF65-F5344CB8AC3E}">
        <p14:creationId xmlns:p14="http://schemas.microsoft.com/office/powerpoint/2010/main" val="103373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6" name="Google Shape;366;p28"/>
          <p:cNvSpPr txBox="1"/>
          <p:nvPr/>
        </p:nvSpPr>
        <p:spPr>
          <a:xfrm>
            <a:off x="416868" y="691410"/>
            <a:ext cx="4366200" cy="518700"/>
          </a:xfrm>
          <a:prstGeom prst="rect">
            <a:avLst/>
          </a:prstGeom>
          <a:noFill/>
          <a:ln>
            <a:noFill/>
          </a:ln>
        </p:spPr>
        <p:txBody>
          <a:bodyPr spcFirstLastPara="1" wrap="square" lIns="91425" tIns="91425" rIns="91425" bIns="91425" anchor="ctr" anchorCtr="0">
            <a:noAutofit/>
          </a:bodyPr>
          <a:lstStyle/>
          <a:p>
            <a:pPr marL="457200" lvl="0" indent="-228600" algn="l" rtl="0">
              <a:lnSpc>
                <a:spcPct val="115000"/>
              </a:lnSpc>
              <a:spcBef>
                <a:spcPts val="1200"/>
              </a:spcBef>
              <a:spcAft>
                <a:spcPts val="1200"/>
              </a:spcAft>
              <a:buNone/>
            </a:pPr>
            <a:r>
              <a:rPr lang="en" sz="2800" b="1" dirty="0">
                <a:latin typeface="Calibri"/>
                <a:ea typeface="Calibri"/>
                <a:cs typeface="Calibri"/>
                <a:sym typeface="Calibri"/>
              </a:rPr>
              <a:t>Collisions</a:t>
            </a:r>
            <a:endParaRPr sz="2800" b="1" dirty="0">
              <a:latin typeface="Calibri"/>
              <a:ea typeface="Calibri"/>
              <a:cs typeface="Calibri"/>
              <a:sym typeface="Calibri"/>
            </a:endParaRPr>
          </a:p>
        </p:txBody>
      </p:sp>
      <p:sp>
        <p:nvSpPr>
          <p:cNvPr id="2" name="Google Shape;61;p14">
            <a:extLst>
              <a:ext uri="{FF2B5EF4-FFF2-40B4-BE49-F238E27FC236}">
                <a16:creationId xmlns:a16="http://schemas.microsoft.com/office/drawing/2014/main" id="{9CC9AC0F-6037-9F9E-EC49-FE1B11E1FD3E}"/>
              </a:ext>
            </a:extLst>
          </p:cNvPr>
          <p:cNvSpPr txBox="1"/>
          <p:nvPr/>
        </p:nvSpPr>
        <p:spPr>
          <a:xfrm>
            <a:off x="865038" y="1857543"/>
            <a:ext cx="5592600" cy="1015632"/>
          </a:xfrm>
          <a:prstGeom prst="rect">
            <a:avLst/>
          </a:prstGeom>
          <a:noFill/>
          <a:ln>
            <a:noFill/>
          </a:ln>
        </p:spPr>
        <p:txBody>
          <a:bodyPr spcFirstLastPara="1" wrap="square" lIns="91425" tIns="91425" rIns="91425" bIns="91425" anchor="t" anchorCtr="0">
            <a:spAutoFit/>
          </a:bodyPr>
          <a:lstStyle/>
          <a:p>
            <a:pPr marL="457200" indent="-381000">
              <a:buSzPts val="2400"/>
              <a:buFont typeface="Calibri"/>
              <a:buChar char="●"/>
            </a:pPr>
            <a:r>
              <a:rPr lang="en-IE" sz="1800" b="1" i="0" dirty="0">
                <a:solidFill>
                  <a:schemeClr val="tx1"/>
                </a:solidFill>
                <a:effectLst/>
                <a:latin typeface="Calibri" panose="020F0502020204030204" pitchFamily="34" charset="0"/>
                <a:cs typeface="Calibri" panose="020F0502020204030204" pitchFamily="34" charset="0"/>
              </a:rPr>
              <a:t>Cloth-Object Collisions</a:t>
            </a:r>
          </a:p>
          <a:p>
            <a:pPr marL="76200">
              <a:buSzPts val="2400"/>
            </a:pPr>
            <a:endParaRPr lang="en-IE" sz="1800" b="1" i="0" dirty="0">
              <a:solidFill>
                <a:schemeClr val="tx1"/>
              </a:solidFill>
              <a:effectLst/>
              <a:latin typeface="Calibri" panose="020F0502020204030204" pitchFamily="34" charset="0"/>
              <a:cs typeface="Calibri" panose="020F0502020204030204" pitchFamily="34" charset="0"/>
            </a:endParaRPr>
          </a:p>
          <a:p>
            <a:pPr marL="457200" indent="-381000">
              <a:buSzPts val="2400"/>
              <a:buFont typeface="Calibri"/>
              <a:buChar char="●"/>
            </a:pPr>
            <a:r>
              <a:rPr lang="en-IE" sz="1800" b="1" i="0" dirty="0">
                <a:solidFill>
                  <a:schemeClr val="tx1"/>
                </a:solidFill>
                <a:effectLst/>
                <a:latin typeface="Calibri" panose="020F0502020204030204" pitchFamily="34" charset="0"/>
                <a:cs typeface="Calibri" panose="020F0502020204030204" pitchFamily="34" charset="0"/>
              </a:rPr>
              <a:t>Cloth-Cloth Collisions</a:t>
            </a:r>
          </a:p>
        </p:txBody>
      </p:sp>
      <p:pic>
        <p:nvPicPr>
          <p:cNvPr id="3" name="Picture 2">
            <a:extLst>
              <a:ext uri="{FF2B5EF4-FFF2-40B4-BE49-F238E27FC236}">
                <a16:creationId xmlns:a16="http://schemas.microsoft.com/office/drawing/2014/main" id="{3037AC46-1152-1A99-5F89-EE1FFBA02D26}"/>
              </a:ext>
            </a:extLst>
          </p:cNvPr>
          <p:cNvPicPr>
            <a:picLocks noChangeAspect="1"/>
          </p:cNvPicPr>
          <p:nvPr/>
        </p:nvPicPr>
        <p:blipFill>
          <a:blip r:embed="rId3"/>
          <a:stretch>
            <a:fillRect/>
          </a:stretch>
        </p:blipFill>
        <p:spPr>
          <a:xfrm>
            <a:off x="4986942" y="1734097"/>
            <a:ext cx="3379107" cy="1262523"/>
          </a:xfrm>
          <a:prstGeom prst="rect">
            <a:avLst/>
          </a:prstGeom>
        </p:spPr>
      </p:pic>
    </p:spTree>
    <p:extLst>
      <p:ext uri="{BB962C8B-B14F-4D97-AF65-F5344CB8AC3E}">
        <p14:creationId xmlns:p14="http://schemas.microsoft.com/office/powerpoint/2010/main" val="291186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28"/>
          <p:cNvPicPr preferRelativeResize="0"/>
          <p:nvPr/>
        </p:nvPicPr>
        <p:blipFill>
          <a:blip r:embed="rId3">
            <a:alphaModFix/>
          </a:blip>
          <a:stretch>
            <a:fillRect/>
          </a:stretch>
        </p:blipFill>
        <p:spPr>
          <a:xfrm>
            <a:off x="6658018" y="586972"/>
            <a:ext cx="1876842" cy="2125201"/>
          </a:xfrm>
          <a:prstGeom prst="rect">
            <a:avLst/>
          </a:prstGeom>
          <a:noFill/>
          <a:ln>
            <a:noFill/>
          </a:ln>
        </p:spPr>
      </p:pic>
      <p:pic>
        <p:nvPicPr>
          <p:cNvPr id="364" name="Google Shape;364;p28"/>
          <p:cNvPicPr preferRelativeResize="0"/>
          <p:nvPr/>
        </p:nvPicPr>
        <p:blipFill>
          <a:blip r:embed="rId4">
            <a:alphaModFix/>
          </a:blip>
          <a:stretch>
            <a:fillRect/>
          </a:stretch>
        </p:blipFill>
        <p:spPr>
          <a:xfrm>
            <a:off x="4878273" y="586972"/>
            <a:ext cx="1695827" cy="2125201"/>
          </a:xfrm>
          <a:prstGeom prst="rect">
            <a:avLst/>
          </a:prstGeom>
          <a:noFill/>
          <a:ln>
            <a:noFill/>
          </a:ln>
        </p:spPr>
      </p:pic>
      <p:pic>
        <p:nvPicPr>
          <p:cNvPr id="365" name="Google Shape;365;p28"/>
          <p:cNvPicPr preferRelativeResize="0"/>
          <p:nvPr/>
        </p:nvPicPr>
        <p:blipFill>
          <a:blip r:embed="rId5">
            <a:alphaModFix/>
          </a:blip>
          <a:stretch>
            <a:fillRect/>
          </a:stretch>
        </p:blipFill>
        <p:spPr>
          <a:xfrm>
            <a:off x="4878273" y="2826876"/>
            <a:ext cx="1914950" cy="2145834"/>
          </a:xfrm>
          <a:prstGeom prst="rect">
            <a:avLst/>
          </a:prstGeom>
          <a:noFill/>
          <a:ln>
            <a:noFill/>
          </a:ln>
        </p:spPr>
      </p:pic>
      <p:sp>
        <p:nvSpPr>
          <p:cNvPr id="366" name="Google Shape;366;p28"/>
          <p:cNvSpPr txBox="1"/>
          <p:nvPr/>
        </p:nvSpPr>
        <p:spPr>
          <a:xfrm>
            <a:off x="424750" y="223325"/>
            <a:ext cx="4366200" cy="518700"/>
          </a:xfrm>
          <a:prstGeom prst="rect">
            <a:avLst/>
          </a:prstGeom>
          <a:noFill/>
          <a:ln>
            <a:noFill/>
          </a:ln>
        </p:spPr>
        <p:txBody>
          <a:bodyPr spcFirstLastPara="1" wrap="square" lIns="91425" tIns="91425" rIns="91425" bIns="91425" anchor="ctr" anchorCtr="0">
            <a:noAutofit/>
          </a:bodyPr>
          <a:lstStyle/>
          <a:p>
            <a:pPr marL="457200" lvl="0" indent="-228600" algn="l" rtl="0">
              <a:lnSpc>
                <a:spcPct val="115000"/>
              </a:lnSpc>
              <a:spcBef>
                <a:spcPts val="1200"/>
              </a:spcBef>
              <a:spcAft>
                <a:spcPts val="1200"/>
              </a:spcAft>
              <a:buNone/>
            </a:pPr>
            <a:r>
              <a:rPr lang="en" sz="2800" b="1">
                <a:latin typeface="Calibri"/>
                <a:ea typeface="Calibri"/>
                <a:cs typeface="Calibri"/>
                <a:sym typeface="Calibri"/>
              </a:rPr>
              <a:t>Collision with other object </a:t>
            </a:r>
            <a:endParaRPr sz="2800" b="1">
              <a:latin typeface="Calibri"/>
              <a:ea typeface="Calibri"/>
              <a:cs typeface="Calibri"/>
              <a:sym typeface="Calibri"/>
            </a:endParaRPr>
          </a:p>
        </p:txBody>
      </p:sp>
      <p:pic>
        <p:nvPicPr>
          <p:cNvPr id="2" name="Google Shape;371;p29">
            <a:extLst>
              <a:ext uri="{FF2B5EF4-FFF2-40B4-BE49-F238E27FC236}">
                <a16:creationId xmlns:a16="http://schemas.microsoft.com/office/drawing/2014/main" id="{B407A831-5CAE-8166-04E1-C4276BF6BB85}"/>
              </a:ext>
            </a:extLst>
          </p:cNvPr>
          <p:cNvPicPr preferRelativeResize="0"/>
          <p:nvPr/>
        </p:nvPicPr>
        <p:blipFill>
          <a:blip r:embed="rId6">
            <a:alphaModFix/>
          </a:blip>
          <a:stretch>
            <a:fillRect/>
          </a:stretch>
        </p:blipFill>
        <p:spPr>
          <a:xfrm>
            <a:off x="881282" y="1163010"/>
            <a:ext cx="2686732" cy="28174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30"/>
          <p:cNvPicPr preferRelativeResize="0"/>
          <p:nvPr/>
        </p:nvPicPr>
        <p:blipFill>
          <a:blip r:embed="rId3">
            <a:alphaModFix/>
          </a:blip>
          <a:stretch>
            <a:fillRect/>
          </a:stretch>
        </p:blipFill>
        <p:spPr>
          <a:xfrm>
            <a:off x="333188" y="579325"/>
            <a:ext cx="3248025" cy="2581275"/>
          </a:xfrm>
          <a:prstGeom prst="rect">
            <a:avLst/>
          </a:prstGeom>
          <a:noFill/>
          <a:ln>
            <a:noFill/>
          </a:ln>
        </p:spPr>
      </p:pic>
      <p:sp>
        <p:nvSpPr>
          <p:cNvPr id="377" name="Google Shape;377;p30"/>
          <p:cNvSpPr txBox="1"/>
          <p:nvPr/>
        </p:nvSpPr>
        <p:spPr>
          <a:xfrm>
            <a:off x="314975" y="304800"/>
            <a:ext cx="2504400" cy="335700"/>
          </a:xfrm>
          <a:prstGeom prst="rect">
            <a:avLst/>
          </a:prstGeom>
          <a:noFill/>
          <a:ln>
            <a:noFill/>
          </a:ln>
        </p:spPr>
        <p:txBody>
          <a:bodyPr spcFirstLastPara="1" wrap="square" lIns="91425" tIns="91425" rIns="91425" bIns="91425" anchor="ctr" anchorCtr="0">
            <a:noAutofit/>
          </a:bodyPr>
          <a:lstStyle/>
          <a:p>
            <a:pPr marL="457200" lvl="0" indent="-228600" algn="l" rtl="0">
              <a:lnSpc>
                <a:spcPct val="115000"/>
              </a:lnSpc>
              <a:spcBef>
                <a:spcPts val="1200"/>
              </a:spcBef>
              <a:spcAft>
                <a:spcPts val="1200"/>
              </a:spcAft>
              <a:buNone/>
            </a:pPr>
            <a:r>
              <a:rPr lang="en" sz="2800" b="1">
                <a:latin typeface="Calibri"/>
                <a:ea typeface="Calibri"/>
                <a:cs typeface="Calibri"/>
                <a:sym typeface="Calibri"/>
              </a:rPr>
              <a:t>Self–collision</a:t>
            </a:r>
            <a:endParaRPr sz="2800" b="1">
              <a:latin typeface="Calibri"/>
              <a:ea typeface="Calibri"/>
              <a:cs typeface="Calibri"/>
              <a:sym typeface="Calibri"/>
            </a:endParaRPr>
          </a:p>
        </p:txBody>
      </p:sp>
      <p:pic>
        <p:nvPicPr>
          <p:cNvPr id="378" name="Google Shape;378;p30"/>
          <p:cNvPicPr preferRelativeResize="0"/>
          <p:nvPr/>
        </p:nvPicPr>
        <p:blipFill rotWithShape="1">
          <a:blip r:embed="rId4">
            <a:alphaModFix/>
          </a:blip>
          <a:srcRect b="2075"/>
          <a:stretch/>
        </p:blipFill>
        <p:spPr>
          <a:xfrm>
            <a:off x="4777550" y="261200"/>
            <a:ext cx="2080166" cy="2354373"/>
          </a:xfrm>
          <a:prstGeom prst="rect">
            <a:avLst/>
          </a:prstGeom>
          <a:noFill/>
          <a:ln>
            <a:noFill/>
          </a:ln>
        </p:spPr>
      </p:pic>
      <p:pic>
        <p:nvPicPr>
          <p:cNvPr id="379" name="Google Shape;379;p30"/>
          <p:cNvPicPr preferRelativeResize="0"/>
          <p:nvPr/>
        </p:nvPicPr>
        <p:blipFill>
          <a:blip r:embed="rId5">
            <a:alphaModFix/>
          </a:blip>
          <a:stretch>
            <a:fillRect/>
          </a:stretch>
        </p:blipFill>
        <p:spPr>
          <a:xfrm>
            <a:off x="6771090" y="261200"/>
            <a:ext cx="2275785" cy="2354375"/>
          </a:xfrm>
          <a:prstGeom prst="rect">
            <a:avLst/>
          </a:prstGeom>
          <a:noFill/>
          <a:ln>
            <a:noFill/>
          </a:ln>
        </p:spPr>
      </p:pic>
      <p:pic>
        <p:nvPicPr>
          <p:cNvPr id="380" name="Google Shape;380;p30"/>
          <p:cNvPicPr preferRelativeResize="0"/>
          <p:nvPr/>
        </p:nvPicPr>
        <p:blipFill>
          <a:blip r:embed="rId6">
            <a:alphaModFix/>
          </a:blip>
          <a:stretch>
            <a:fillRect/>
          </a:stretch>
        </p:blipFill>
        <p:spPr>
          <a:xfrm>
            <a:off x="6857711" y="2688352"/>
            <a:ext cx="2226137" cy="2137784"/>
          </a:xfrm>
          <a:prstGeom prst="rect">
            <a:avLst/>
          </a:prstGeom>
          <a:noFill/>
          <a:ln>
            <a:noFill/>
          </a:ln>
        </p:spPr>
      </p:pic>
      <p:pic>
        <p:nvPicPr>
          <p:cNvPr id="381" name="Google Shape;381;p30"/>
          <p:cNvPicPr preferRelativeResize="0"/>
          <p:nvPr/>
        </p:nvPicPr>
        <p:blipFill rotWithShape="1">
          <a:blip r:embed="rId7">
            <a:alphaModFix/>
          </a:blip>
          <a:srcRect l="8667"/>
          <a:stretch/>
        </p:blipFill>
        <p:spPr>
          <a:xfrm>
            <a:off x="4777550" y="2686171"/>
            <a:ext cx="2080161" cy="2139965"/>
          </a:xfrm>
          <a:prstGeom prst="rect">
            <a:avLst/>
          </a:prstGeom>
          <a:noFill/>
          <a:ln>
            <a:noFill/>
          </a:ln>
        </p:spPr>
      </p:pic>
      <p:pic>
        <p:nvPicPr>
          <p:cNvPr id="382" name="Google Shape;382;p30"/>
          <p:cNvPicPr preferRelativeResize="0"/>
          <p:nvPr/>
        </p:nvPicPr>
        <p:blipFill>
          <a:blip r:embed="rId8">
            <a:alphaModFix/>
          </a:blip>
          <a:stretch>
            <a:fillRect/>
          </a:stretch>
        </p:blipFill>
        <p:spPr>
          <a:xfrm>
            <a:off x="2943225" y="3257400"/>
            <a:ext cx="1628775" cy="1581150"/>
          </a:xfrm>
          <a:prstGeom prst="rect">
            <a:avLst/>
          </a:prstGeom>
          <a:noFill/>
          <a:ln>
            <a:noFill/>
          </a:ln>
        </p:spPr>
      </p:pic>
      <p:sp>
        <p:nvSpPr>
          <p:cNvPr id="383" name="Google Shape;383;p30"/>
          <p:cNvSpPr txBox="1"/>
          <p:nvPr/>
        </p:nvSpPr>
        <p:spPr>
          <a:xfrm>
            <a:off x="314975" y="3669400"/>
            <a:ext cx="2338200" cy="104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chemeClr val="dk1"/>
                </a:solidFill>
                <a:latin typeface="Calibri"/>
                <a:ea typeface="Calibri"/>
                <a:cs typeface="Calibri"/>
                <a:sym typeface="Calibri"/>
              </a:rPr>
              <a:t>Problems:</a:t>
            </a:r>
            <a:endParaRPr>
              <a:solidFill>
                <a:schemeClr val="dk1"/>
              </a:solidFill>
              <a:latin typeface="Calibri"/>
              <a:ea typeface="Calibri"/>
              <a:cs typeface="Calibri"/>
              <a:sym typeface="Calibri"/>
            </a:endParaRPr>
          </a:p>
          <a:p>
            <a:pPr marL="457200" lvl="0" indent="-317500" algn="l" rtl="0">
              <a:lnSpc>
                <a:spcPct val="115000"/>
              </a:lnSpc>
              <a:spcBef>
                <a:spcPts val="1200"/>
              </a:spcBef>
              <a:spcAft>
                <a:spcPts val="0"/>
              </a:spcAft>
              <a:buClr>
                <a:schemeClr val="dk1"/>
              </a:buClr>
              <a:buSzPts val="1400"/>
              <a:buFont typeface="Calibri"/>
              <a:buAutoNum type="arabicPeriod"/>
            </a:pPr>
            <a:r>
              <a:rPr lang="en">
                <a:solidFill>
                  <a:schemeClr val="dk1"/>
                </a:solidFill>
                <a:latin typeface="Calibri"/>
                <a:ea typeface="Calibri"/>
                <a:cs typeface="Calibri"/>
                <a:sym typeface="Calibri"/>
              </a:rPr>
              <a:t>Cost increase</a:t>
            </a: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AutoNum type="arabicPeriod"/>
            </a:pPr>
            <a:r>
              <a:rPr lang="en">
                <a:solidFill>
                  <a:schemeClr val="dk1"/>
                </a:solidFill>
                <a:latin typeface="Calibri"/>
                <a:ea typeface="Calibri"/>
                <a:cs typeface="Calibri"/>
                <a:sym typeface="Calibri"/>
              </a:rPr>
              <a:t>Lost stable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2"/>
          <p:cNvSpPr txBox="1"/>
          <p:nvPr/>
        </p:nvSpPr>
        <p:spPr>
          <a:xfrm>
            <a:off x="275261" y="113317"/>
            <a:ext cx="321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latin typeface="Calibri"/>
                <a:ea typeface="Calibri"/>
                <a:cs typeface="Calibri"/>
                <a:sym typeface="Calibri"/>
              </a:rPr>
              <a:t>Further implements</a:t>
            </a:r>
            <a:endParaRPr sz="2800" b="1" dirty="0">
              <a:latin typeface="Calibri"/>
              <a:ea typeface="Calibri"/>
              <a:cs typeface="Calibri"/>
              <a:sym typeface="Calibri"/>
            </a:endParaRPr>
          </a:p>
        </p:txBody>
      </p:sp>
      <p:pic>
        <p:nvPicPr>
          <p:cNvPr id="2" name="humanDress.mp4">
            <a:hlinkClick r:id="" action="ppaction://media"/>
            <a:extLst>
              <a:ext uri="{FF2B5EF4-FFF2-40B4-BE49-F238E27FC236}">
                <a16:creationId xmlns:a16="http://schemas.microsoft.com/office/drawing/2014/main" id="{9F2C0353-CCD2-11B3-0D4F-D393FE7780F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109" t="15887" r="49998" b="20568"/>
          <a:stretch>
            <a:fillRect/>
          </a:stretch>
        </p:blipFill>
        <p:spPr>
          <a:xfrm>
            <a:off x="2396384" y="900200"/>
            <a:ext cx="4351231" cy="41299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3556800" y="495596"/>
            <a:ext cx="2030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dirty="0">
                <a:latin typeface="Calibri"/>
                <a:ea typeface="Calibri"/>
                <a:cs typeface="Calibri"/>
                <a:sym typeface="Calibri"/>
              </a:rPr>
              <a:t>Overview</a:t>
            </a:r>
            <a:endParaRPr sz="3200" b="1" dirty="0">
              <a:latin typeface="Calibri"/>
              <a:ea typeface="Calibri"/>
              <a:cs typeface="Calibri"/>
              <a:sym typeface="Calibri"/>
            </a:endParaRPr>
          </a:p>
        </p:txBody>
      </p:sp>
      <p:sp>
        <p:nvSpPr>
          <p:cNvPr id="61" name="Google Shape;61;p14"/>
          <p:cNvSpPr txBox="1"/>
          <p:nvPr/>
        </p:nvSpPr>
        <p:spPr>
          <a:xfrm>
            <a:off x="621625" y="1503886"/>
            <a:ext cx="5592600" cy="1723518"/>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Calibri"/>
              <a:buChar char="●"/>
            </a:pPr>
            <a:r>
              <a:rPr lang="en" sz="2000" b="1" dirty="0">
                <a:latin typeface="Calibri"/>
                <a:ea typeface="Calibri"/>
                <a:cs typeface="Calibri"/>
                <a:sym typeface="Calibri"/>
              </a:rPr>
              <a:t>Mass-Spring model</a:t>
            </a:r>
            <a:endParaRPr sz="2000" b="1" dirty="0">
              <a:latin typeface="Calibri"/>
              <a:ea typeface="Calibri"/>
              <a:cs typeface="Calibri"/>
              <a:sym typeface="Calibri"/>
            </a:endParaRPr>
          </a:p>
          <a:p>
            <a:pPr marL="457200" lvl="0" indent="-381000" algn="l" rtl="0">
              <a:spcBef>
                <a:spcPts val="0"/>
              </a:spcBef>
              <a:spcAft>
                <a:spcPts val="0"/>
              </a:spcAft>
              <a:buSzPts val="2400"/>
              <a:buFont typeface="Calibri"/>
              <a:buChar char="●"/>
            </a:pPr>
            <a:r>
              <a:rPr lang="en" sz="2000" b="1" dirty="0">
                <a:latin typeface="Calibri"/>
                <a:ea typeface="Calibri"/>
                <a:cs typeface="Calibri"/>
                <a:sym typeface="Calibri"/>
              </a:rPr>
              <a:t>Comparison of time integration algorithms</a:t>
            </a:r>
          </a:p>
          <a:p>
            <a:pPr marL="457200" lvl="0" indent="-381000" algn="l" rtl="0">
              <a:spcBef>
                <a:spcPts val="0"/>
              </a:spcBef>
              <a:spcAft>
                <a:spcPts val="0"/>
              </a:spcAft>
              <a:buSzPts val="2400"/>
              <a:buFont typeface="Calibri"/>
              <a:buChar char="●"/>
            </a:pPr>
            <a:r>
              <a:rPr lang="en" sz="2000" b="1" dirty="0">
                <a:latin typeface="Calibri"/>
                <a:ea typeface="Calibri"/>
                <a:cs typeface="Calibri"/>
                <a:sym typeface="Calibri"/>
              </a:rPr>
              <a:t>Run time and stability</a:t>
            </a:r>
            <a:endParaRPr sz="2000" b="1" dirty="0">
              <a:latin typeface="Calibri"/>
              <a:ea typeface="Calibri"/>
              <a:cs typeface="Calibri"/>
              <a:sym typeface="Calibri"/>
            </a:endParaRPr>
          </a:p>
          <a:p>
            <a:pPr marL="457200" lvl="0" indent="-381000" algn="l" rtl="0">
              <a:spcBef>
                <a:spcPts val="0"/>
              </a:spcBef>
              <a:spcAft>
                <a:spcPts val="0"/>
              </a:spcAft>
              <a:buSzPts val="2400"/>
              <a:buFont typeface="Calibri"/>
              <a:buChar char="●"/>
            </a:pPr>
            <a:r>
              <a:rPr lang="en" sz="2000" b="1" dirty="0">
                <a:latin typeface="Calibri"/>
                <a:ea typeface="Calibri"/>
                <a:cs typeface="Calibri"/>
                <a:sym typeface="Calibri"/>
              </a:rPr>
              <a:t>Collisions with object</a:t>
            </a:r>
            <a:endParaRPr sz="2000" b="1" dirty="0">
              <a:latin typeface="Calibri"/>
              <a:ea typeface="Calibri"/>
              <a:cs typeface="Calibri"/>
              <a:sym typeface="Calibri"/>
            </a:endParaRPr>
          </a:p>
          <a:p>
            <a:pPr marL="457200" lvl="0" indent="-381000" algn="l" rtl="0">
              <a:spcBef>
                <a:spcPts val="0"/>
              </a:spcBef>
              <a:spcAft>
                <a:spcPts val="0"/>
              </a:spcAft>
              <a:buSzPts val="2400"/>
              <a:buFont typeface="Calibri"/>
              <a:buChar char="●"/>
            </a:pPr>
            <a:r>
              <a:rPr lang="en" sz="2000" b="1" dirty="0">
                <a:latin typeface="Calibri"/>
                <a:ea typeface="Calibri"/>
                <a:cs typeface="Calibri"/>
                <a:sym typeface="Calibri"/>
              </a:rPr>
              <a:t>Self collision</a:t>
            </a:r>
            <a:endParaRPr sz="2000" b="1" dirty="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129AEB-48B1-85F9-9CE6-51666874D306}"/>
              </a:ext>
            </a:extLst>
          </p:cNvPr>
          <p:cNvPicPr>
            <a:picLocks noChangeAspect="1"/>
          </p:cNvPicPr>
          <p:nvPr/>
        </p:nvPicPr>
        <p:blipFill>
          <a:blip r:embed="rId2"/>
          <a:stretch>
            <a:fillRect/>
          </a:stretch>
        </p:blipFill>
        <p:spPr>
          <a:xfrm>
            <a:off x="402157" y="539496"/>
            <a:ext cx="3822108" cy="3600000"/>
          </a:xfrm>
          <a:prstGeom prst="rect">
            <a:avLst/>
          </a:prstGeom>
        </p:spPr>
      </p:pic>
      <p:pic>
        <p:nvPicPr>
          <p:cNvPr id="6" name="Picture 5">
            <a:extLst>
              <a:ext uri="{FF2B5EF4-FFF2-40B4-BE49-F238E27FC236}">
                <a16:creationId xmlns:a16="http://schemas.microsoft.com/office/drawing/2014/main" id="{417235E8-8CFC-7F6A-F22C-0F5322881D3B}"/>
              </a:ext>
            </a:extLst>
          </p:cNvPr>
          <p:cNvPicPr>
            <a:picLocks noChangeAspect="1"/>
          </p:cNvPicPr>
          <p:nvPr/>
        </p:nvPicPr>
        <p:blipFill>
          <a:blip r:embed="rId3"/>
          <a:stretch>
            <a:fillRect/>
          </a:stretch>
        </p:blipFill>
        <p:spPr>
          <a:xfrm>
            <a:off x="4224265" y="-2595996"/>
            <a:ext cx="4386554" cy="3600000"/>
          </a:xfrm>
          <a:prstGeom prst="rect">
            <a:avLst/>
          </a:prstGeom>
        </p:spPr>
      </p:pic>
      <p:pic>
        <p:nvPicPr>
          <p:cNvPr id="7" name="Picture 6">
            <a:extLst>
              <a:ext uri="{FF2B5EF4-FFF2-40B4-BE49-F238E27FC236}">
                <a16:creationId xmlns:a16="http://schemas.microsoft.com/office/drawing/2014/main" id="{7B602AE5-899B-5F7D-9709-FA93886662CA}"/>
              </a:ext>
            </a:extLst>
          </p:cNvPr>
          <p:cNvPicPr>
            <a:picLocks noChangeAspect="1"/>
          </p:cNvPicPr>
          <p:nvPr/>
        </p:nvPicPr>
        <p:blipFill>
          <a:blip r:embed="rId3"/>
          <a:stretch>
            <a:fillRect/>
          </a:stretch>
        </p:blipFill>
        <p:spPr>
          <a:xfrm>
            <a:off x="4041385" y="865632"/>
            <a:ext cx="4386554" cy="3600000"/>
          </a:xfrm>
          <a:prstGeom prst="rect">
            <a:avLst/>
          </a:prstGeom>
        </p:spPr>
      </p:pic>
      <p:sp>
        <p:nvSpPr>
          <p:cNvPr id="8" name="Google Shape;301;p21">
            <a:extLst>
              <a:ext uri="{FF2B5EF4-FFF2-40B4-BE49-F238E27FC236}">
                <a16:creationId xmlns:a16="http://schemas.microsoft.com/office/drawing/2014/main" id="{D739E82C-556B-23B6-E062-397C8E6B45C4}"/>
              </a:ext>
            </a:extLst>
          </p:cNvPr>
          <p:cNvSpPr txBox="1"/>
          <p:nvPr/>
        </p:nvSpPr>
        <p:spPr>
          <a:xfrm>
            <a:off x="1874720" y="650203"/>
            <a:ext cx="1260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bg1"/>
                </a:solidFill>
                <a:latin typeface="Calibri"/>
                <a:ea typeface="Calibri"/>
                <a:cs typeface="Calibri"/>
                <a:sym typeface="Calibri"/>
              </a:rPr>
              <a:t>On CPU</a:t>
            </a:r>
            <a:endParaRPr sz="1600" dirty="0">
              <a:solidFill>
                <a:schemeClr val="bg1"/>
              </a:solidFill>
              <a:latin typeface="Calibri"/>
              <a:ea typeface="Calibri"/>
              <a:cs typeface="Calibri"/>
              <a:sym typeface="Calibri"/>
            </a:endParaRPr>
          </a:p>
        </p:txBody>
      </p:sp>
      <p:sp>
        <p:nvSpPr>
          <p:cNvPr id="9" name="Google Shape;301;p21">
            <a:extLst>
              <a:ext uri="{FF2B5EF4-FFF2-40B4-BE49-F238E27FC236}">
                <a16:creationId xmlns:a16="http://schemas.microsoft.com/office/drawing/2014/main" id="{CC37066C-7B7F-FE68-CDD9-CBAF82754097}"/>
              </a:ext>
            </a:extLst>
          </p:cNvPr>
          <p:cNvSpPr txBox="1"/>
          <p:nvPr/>
        </p:nvSpPr>
        <p:spPr>
          <a:xfrm>
            <a:off x="5787242" y="650202"/>
            <a:ext cx="1260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bg1"/>
                </a:solidFill>
                <a:latin typeface="Calibri"/>
                <a:ea typeface="Calibri"/>
                <a:cs typeface="Calibri"/>
                <a:sym typeface="Calibri"/>
              </a:rPr>
              <a:t>On GPU</a:t>
            </a:r>
            <a:endParaRPr sz="16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186250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61A20DB-5C6C-F7EE-698C-2984B056614B}"/>
              </a:ext>
            </a:extLst>
          </p:cNvPr>
          <p:cNvSpPr/>
          <p:nvPr/>
        </p:nvSpPr>
        <p:spPr>
          <a:xfrm>
            <a:off x="56147" y="2109537"/>
            <a:ext cx="8037095" cy="272715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id of squares on a gray background&#10;&#10;Description automatically generated">
            <a:extLst>
              <a:ext uri="{FF2B5EF4-FFF2-40B4-BE49-F238E27FC236}">
                <a16:creationId xmlns:a16="http://schemas.microsoft.com/office/drawing/2014/main" id="{AC542C3E-A584-166C-D22D-6E7E6800E697}"/>
              </a:ext>
            </a:extLst>
          </p:cNvPr>
          <p:cNvPicPr>
            <a:picLocks noChangeAspect="1"/>
          </p:cNvPicPr>
          <p:nvPr/>
        </p:nvPicPr>
        <p:blipFill>
          <a:blip r:embed="rId2"/>
          <a:stretch>
            <a:fillRect/>
          </a:stretch>
        </p:blipFill>
        <p:spPr>
          <a:xfrm>
            <a:off x="409068" y="144379"/>
            <a:ext cx="2264855" cy="2160000"/>
          </a:xfrm>
          <a:prstGeom prst="rect">
            <a:avLst/>
          </a:prstGeom>
        </p:spPr>
      </p:pic>
      <p:pic>
        <p:nvPicPr>
          <p:cNvPr id="6" name="Picture 5" descr="A blue square with black background&#10;&#10;Description automatically generated">
            <a:extLst>
              <a:ext uri="{FF2B5EF4-FFF2-40B4-BE49-F238E27FC236}">
                <a16:creationId xmlns:a16="http://schemas.microsoft.com/office/drawing/2014/main" id="{1AF31766-BC75-038A-D3AB-62EFE31EB53D}"/>
              </a:ext>
            </a:extLst>
          </p:cNvPr>
          <p:cNvPicPr>
            <a:picLocks noChangeAspect="1"/>
          </p:cNvPicPr>
          <p:nvPr/>
        </p:nvPicPr>
        <p:blipFill>
          <a:blip r:embed="rId3"/>
          <a:stretch>
            <a:fillRect/>
          </a:stretch>
        </p:blipFill>
        <p:spPr>
          <a:xfrm>
            <a:off x="409068" y="2304379"/>
            <a:ext cx="2049449" cy="2160000"/>
          </a:xfrm>
          <a:prstGeom prst="rect">
            <a:avLst/>
          </a:prstGeom>
        </p:spPr>
      </p:pic>
      <p:pic>
        <p:nvPicPr>
          <p:cNvPr id="8" name="Picture 7" descr="A blue flag with a black background&#10;&#10;Description automatically generated">
            <a:extLst>
              <a:ext uri="{FF2B5EF4-FFF2-40B4-BE49-F238E27FC236}">
                <a16:creationId xmlns:a16="http://schemas.microsoft.com/office/drawing/2014/main" id="{9FDDD48E-B78F-1E5C-8A63-5B90D3CEF84C}"/>
              </a:ext>
            </a:extLst>
          </p:cNvPr>
          <p:cNvPicPr>
            <a:picLocks noChangeAspect="1"/>
          </p:cNvPicPr>
          <p:nvPr/>
        </p:nvPicPr>
        <p:blipFill>
          <a:blip r:embed="rId4"/>
          <a:stretch>
            <a:fillRect/>
          </a:stretch>
        </p:blipFill>
        <p:spPr>
          <a:xfrm>
            <a:off x="2702179" y="2304379"/>
            <a:ext cx="2269039" cy="2160000"/>
          </a:xfrm>
          <a:prstGeom prst="rect">
            <a:avLst/>
          </a:prstGeom>
        </p:spPr>
      </p:pic>
      <p:pic>
        <p:nvPicPr>
          <p:cNvPr id="10" name="Picture 9" descr="A grid of triangles on a grey background&#10;&#10;Description automatically generated">
            <a:extLst>
              <a:ext uri="{FF2B5EF4-FFF2-40B4-BE49-F238E27FC236}">
                <a16:creationId xmlns:a16="http://schemas.microsoft.com/office/drawing/2014/main" id="{248C31A0-0BB3-4520-3B5F-D81AC2B83B65}"/>
              </a:ext>
            </a:extLst>
          </p:cNvPr>
          <p:cNvPicPr>
            <a:picLocks noChangeAspect="1"/>
          </p:cNvPicPr>
          <p:nvPr/>
        </p:nvPicPr>
        <p:blipFill>
          <a:blip r:embed="rId5"/>
          <a:stretch>
            <a:fillRect/>
          </a:stretch>
        </p:blipFill>
        <p:spPr>
          <a:xfrm>
            <a:off x="2577670" y="144379"/>
            <a:ext cx="2637210" cy="2160000"/>
          </a:xfrm>
          <a:prstGeom prst="rect">
            <a:avLst/>
          </a:prstGeom>
        </p:spPr>
      </p:pic>
      <p:pic>
        <p:nvPicPr>
          <p:cNvPr id="12" name="Picture 11" descr="A blue flag with a black background&#10;&#10;Description automatically generated">
            <a:extLst>
              <a:ext uri="{FF2B5EF4-FFF2-40B4-BE49-F238E27FC236}">
                <a16:creationId xmlns:a16="http://schemas.microsoft.com/office/drawing/2014/main" id="{891CF121-015A-449E-ACCA-AFD981B2602D}"/>
              </a:ext>
            </a:extLst>
          </p:cNvPr>
          <p:cNvPicPr>
            <a:picLocks noChangeAspect="1"/>
          </p:cNvPicPr>
          <p:nvPr/>
        </p:nvPicPr>
        <p:blipFill>
          <a:blip r:embed="rId6"/>
          <a:stretch>
            <a:fillRect/>
          </a:stretch>
        </p:blipFill>
        <p:spPr>
          <a:xfrm>
            <a:off x="5330543" y="2304379"/>
            <a:ext cx="2130166" cy="2160000"/>
          </a:xfrm>
          <a:prstGeom prst="rect">
            <a:avLst/>
          </a:prstGeom>
        </p:spPr>
      </p:pic>
      <p:pic>
        <p:nvPicPr>
          <p:cNvPr id="14" name="Picture 13" descr="A black grid on a grey background&#10;&#10;Description automatically generated">
            <a:extLst>
              <a:ext uri="{FF2B5EF4-FFF2-40B4-BE49-F238E27FC236}">
                <a16:creationId xmlns:a16="http://schemas.microsoft.com/office/drawing/2014/main" id="{22FB3624-4CE2-38FD-0B0F-3687DC6ACDAB}"/>
              </a:ext>
            </a:extLst>
          </p:cNvPr>
          <p:cNvPicPr>
            <a:picLocks noChangeAspect="1"/>
          </p:cNvPicPr>
          <p:nvPr/>
        </p:nvPicPr>
        <p:blipFill>
          <a:blip r:embed="rId7"/>
          <a:stretch>
            <a:fillRect/>
          </a:stretch>
        </p:blipFill>
        <p:spPr>
          <a:xfrm>
            <a:off x="5214880" y="144379"/>
            <a:ext cx="2361492" cy="2160000"/>
          </a:xfrm>
          <a:prstGeom prst="rect">
            <a:avLst/>
          </a:prstGeom>
        </p:spPr>
      </p:pic>
      <p:sp>
        <p:nvSpPr>
          <p:cNvPr id="16" name="TextBox 15">
            <a:extLst>
              <a:ext uri="{FF2B5EF4-FFF2-40B4-BE49-F238E27FC236}">
                <a16:creationId xmlns:a16="http://schemas.microsoft.com/office/drawing/2014/main" id="{AFE7DD06-9A6C-E63A-9B1F-33D438692FBE}"/>
              </a:ext>
            </a:extLst>
          </p:cNvPr>
          <p:cNvSpPr txBox="1"/>
          <p:nvPr/>
        </p:nvSpPr>
        <p:spPr>
          <a:xfrm>
            <a:off x="1288790" y="2025980"/>
            <a:ext cx="473206" cy="307777"/>
          </a:xfrm>
          <a:prstGeom prst="rect">
            <a:avLst/>
          </a:prstGeom>
          <a:noFill/>
        </p:spPr>
        <p:txBody>
          <a:bodyPr wrap="none" rtlCol="0">
            <a:spAutoFit/>
          </a:bodyPr>
          <a:lstStyle/>
          <a:p>
            <a:r>
              <a:rPr lang="en-US" dirty="0">
                <a:solidFill>
                  <a:schemeClr val="bg1"/>
                </a:solidFill>
              </a:rPr>
              <a:t>8x8</a:t>
            </a:r>
          </a:p>
        </p:txBody>
      </p:sp>
      <p:sp>
        <p:nvSpPr>
          <p:cNvPr id="17" name="TextBox 16">
            <a:extLst>
              <a:ext uri="{FF2B5EF4-FFF2-40B4-BE49-F238E27FC236}">
                <a16:creationId xmlns:a16="http://schemas.microsoft.com/office/drawing/2014/main" id="{EDCA34F6-E7C2-FBA6-43AA-8A2D211961DA}"/>
              </a:ext>
            </a:extLst>
          </p:cNvPr>
          <p:cNvSpPr txBox="1"/>
          <p:nvPr/>
        </p:nvSpPr>
        <p:spPr>
          <a:xfrm>
            <a:off x="3518679" y="2039868"/>
            <a:ext cx="671979" cy="307777"/>
          </a:xfrm>
          <a:prstGeom prst="rect">
            <a:avLst/>
          </a:prstGeom>
          <a:noFill/>
        </p:spPr>
        <p:txBody>
          <a:bodyPr wrap="none" rtlCol="0">
            <a:spAutoFit/>
          </a:bodyPr>
          <a:lstStyle/>
          <a:p>
            <a:r>
              <a:rPr lang="en-US" dirty="0">
                <a:solidFill>
                  <a:schemeClr val="bg1"/>
                </a:solidFill>
              </a:rPr>
              <a:t>16x16</a:t>
            </a:r>
          </a:p>
        </p:txBody>
      </p:sp>
      <p:sp>
        <p:nvSpPr>
          <p:cNvPr id="18" name="TextBox 17">
            <a:extLst>
              <a:ext uri="{FF2B5EF4-FFF2-40B4-BE49-F238E27FC236}">
                <a16:creationId xmlns:a16="http://schemas.microsoft.com/office/drawing/2014/main" id="{6CECC3E4-5385-4FB5-2A40-BB67B40E0ABF}"/>
              </a:ext>
            </a:extLst>
          </p:cNvPr>
          <p:cNvSpPr txBox="1"/>
          <p:nvPr/>
        </p:nvSpPr>
        <p:spPr>
          <a:xfrm>
            <a:off x="6109259" y="2039869"/>
            <a:ext cx="671979" cy="307777"/>
          </a:xfrm>
          <a:prstGeom prst="rect">
            <a:avLst/>
          </a:prstGeom>
          <a:noFill/>
        </p:spPr>
        <p:txBody>
          <a:bodyPr wrap="none" rtlCol="0">
            <a:spAutoFit/>
          </a:bodyPr>
          <a:lstStyle/>
          <a:p>
            <a:r>
              <a:rPr lang="en-US" dirty="0">
                <a:solidFill>
                  <a:schemeClr val="bg1"/>
                </a:solidFill>
              </a:rPr>
              <a:t>32x32</a:t>
            </a:r>
          </a:p>
        </p:txBody>
      </p:sp>
    </p:spTree>
    <p:extLst>
      <p:ext uri="{BB962C8B-B14F-4D97-AF65-F5344CB8AC3E}">
        <p14:creationId xmlns:p14="http://schemas.microsoft.com/office/powerpoint/2010/main" val="528734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cloth on a black background&#10;&#10;Description automatically generated">
            <a:extLst>
              <a:ext uri="{FF2B5EF4-FFF2-40B4-BE49-F238E27FC236}">
                <a16:creationId xmlns:a16="http://schemas.microsoft.com/office/drawing/2014/main" id="{DF8EE153-2F18-7725-C95D-3B8D769A2F49}"/>
              </a:ext>
            </a:extLst>
          </p:cNvPr>
          <p:cNvPicPr>
            <a:picLocks noChangeAspect="1"/>
          </p:cNvPicPr>
          <p:nvPr/>
        </p:nvPicPr>
        <p:blipFill rotWithShape="1">
          <a:blip r:embed="rId2"/>
          <a:srcRect l="8446" r="6752"/>
          <a:stretch/>
        </p:blipFill>
        <p:spPr>
          <a:xfrm>
            <a:off x="1074198" y="1131750"/>
            <a:ext cx="2476870" cy="2880000"/>
          </a:xfrm>
          <a:prstGeom prst="rect">
            <a:avLst/>
          </a:prstGeom>
        </p:spPr>
      </p:pic>
      <p:pic>
        <p:nvPicPr>
          <p:cNvPr id="7" name="Picture 6" descr="A blue fabric on a black background&#10;&#10;Description automatically generated">
            <a:extLst>
              <a:ext uri="{FF2B5EF4-FFF2-40B4-BE49-F238E27FC236}">
                <a16:creationId xmlns:a16="http://schemas.microsoft.com/office/drawing/2014/main" id="{4EAE7D3D-707E-245C-8403-D7ACF0A10C5A}"/>
              </a:ext>
            </a:extLst>
          </p:cNvPr>
          <p:cNvPicPr>
            <a:picLocks noChangeAspect="1"/>
          </p:cNvPicPr>
          <p:nvPr/>
        </p:nvPicPr>
        <p:blipFill rotWithShape="1">
          <a:blip r:embed="rId3"/>
          <a:srcRect l="4088" r="4405"/>
          <a:stretch/>
        </p:blipFill>
        <p:spPr>
          <a:xfrm>
            <a:off x="3551068" y="1131750"/>
            <a:ext cx="2583403" cy="2880000"/>
          </a:xfrm>
          <a:prstGeom prst="rect">
            <a:avLst/>
          </a:prstGeom>
        </p:spPr>
      </p:pic>
      <p:pic>
        <p:nvPicPr>
          <p:cNvPr id="9" name="Picture 8" descr="A blue dress on a black background&#10;&#10;Description automatically generated">
            <a:extLst>
              <a:ext uri="{FF2B5EF4-FFF2-40B4-BE49-F238E27FC236}">
                <a16:creationId xmlns:a16="http://schemas.microsoft.com/office/drawing/2014/main" id="{BDDE4D05-8733-C456-BC2E-CDB7998BB144}"/>
              </a:ext>
            </a:extLst>
          </p:cNvPr>
          <p:cNvPicPr>
            <a:picLocks noChangeAspect="1"/>
          </p:cNvPicPr>
          <p:nvPr/>
        </p:nvPicPr>
        <p:blipFill rotWithShape="1">
          <a:blip r:embed="rId4"/>
          <a:srcRect l="13912" r="6576"/>
          <a:stretch/>
        </p:blipFill>
        <p:spPr>
          <a:xfrm>
            <a:off x="6134471" y="1131750"/>
            <a:ext cx="2192696" cy="2880000"/>
          </a:xfrm>
          <a:prstGeom prst="rect">
            <a:avLst/>
          </a:prstGeom>
        </p:spPr>
      </p:pic>
      <p:sp>
        <p:nvSpPr>
          <p:cNvPr id="10" name="Google Shape;301;p21">
            <a:extLst>
              <a:ext uri="{FF2B5EF4-FFF2-40B4-BE49-F238E27FC236}">
                <a16:creationId xmlns:a16="http://schemas.microsoft.com/office/drawing/2014/main" id="{43FB3FA3-B876-C057-41FB-CC662B6DACD8}"/>
              </a:ext>
            </a:extLst>
          </p:cNvPr>
          <p:cNvSpPr txBox="1"/>
          <p:nvPr/>
        </p:nvSpPr>
        <p:spPr>
          <a:xfrm>
            <a:off x="1708982" y="1131749"/>
            <a:ext cx="12606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bg1"/>
                </a:solidFill>
                <a:latin typeface="Calibri"/>
                <a:ea typeface="Calibri"/>
                <a:cs typeface="Calibri"/>
                <a:sym typeface="Calibri"/>
              </a:rPr>
              <a:t>Explicit Euler</a:t>
            </a:r>
            <a:endParaRPr dirty="0">
              <a:solidFill>
                <a:schemeClr val="bg1"/>
              </a:solidFill>
              <a:latin typeface="Calibri"/>
              <a:ea typeface="Calibri"/>
              <a:cs typeface="Calibri"/>
              <a:sym typeface="Calibri"/>
            </a:endParaRPr>
          </a:p>
        </p:txBody>
      </p:sp>
      <p:sp>
        <p:nvSpPr>
          <p:cNvPr id="11" name="Google Shape;301;p21">
            <a:extLst>
              <a:ext uri="{FF2B5EF4-FFF2-40B4-BE49-F238E27FC236}">
                <a16:creationId xmlns:a16="http://schemas.microsoft.com/office/drawing/2014/main" id="{5145B23C-D842-234B-2A65-B777AA87CF49}"/>
              </a:ext>
            </a:extLst>
          </p:cNvPr>
          <p:cNvSpPr txBox="1"/>
          <p:nvPr/>
        </p:nvSpPr>
        <p:spPr>
          <a:xfrm>
            <a:off x="4261283" y="1131750"/>
            <a:ext cx="12606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bg1"/>
                </a:solidFill>
                <a:latin typeface="Calibri"/>
                <a:ea typeface="Calibri"/>
                <a:cs typeface="Calibri"/>
                <a:sym typeface="Calibri"/>
              </a:rPr>
              <a:t>Implicit Euler</a:t>
            </a:r>
            <a:endParaRPr dirty="0">
              <a:solidFill>
                <a:schemeClr val="bg1"/>
              </a:solidFill>
              <a:latin typeface="Calibri"/>
              <a:ea typeface="Calibri"/>
              <a:cs typeface="Calibri"/>
              <a:sym typeface="Calibri"/>
            </a:endParaRPr>
          </a:p>
        </p:txBody>
      </p:sp>
      <p:sp>
        <p:nvSpPr>
          <p:cNvPr id="12" name="Google Shape;301;p21">
            <a:extLst>
              <a:ext uri="{FF2B5EF4-FFF2-40B4-BE49-F238E27FC236}">
                <a16:creationId xmlns:a16="http://schemas.microsoft.com/office/drawing/2014/main" id="{65221F17-85B9-7B52-E78E-35122B937ED0}"/>
              </a:ext>
            </a:extLst>
          </p:cNvPr>
          <p:cNvSpPr txBox="1"/>
          <p:nvPr/>
        </p:nvSpPr>
        <p:spPr>
          <a:xfrm>
            <a:off x="6662707" y="1131749"/>
            <a:ext cx="1327196"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bg1"/>
                </a:solidFill>
                <a:latin typeface="Calibri"/>
                <a:ea typeface="Calibri"/>
                <a:cs typeface="Calibri"/>
                <a:sym typeface="Calibri"/>
              </a:rPr>
              <a:t>Fast simulation</a:t>
            </a:r>
            <a:endParaRPr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698621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3" name="Picture 2">
            <a:extLst>
              <a:ext uri="{FF2B5EF4-FFF2-40B4-BE49-F238E27FC236}">
                <a16:creationId xmlns:a16="http://schemas.microsoft.com/office/drawing/2014/main" id="{FC3B89E0-E638-0034-AA65-CE242384A95B}"/>
              </a:ext>
            </a:extLst>
          </p:cNvPr>
          <p:cNvPicPr>
            <a:picLocks noChangeAspect="1"/>
          </p:cNvPicPr>
          <p:nvPr/>
        </p:nvPicPr>
        <p:blipFill>
          <a:blip r:embed="rId3"/>
          <a:stretch>
            <a:fillRect/>
          </a:stretch>
        </p:blipFill>
        <p:spPr>
          <a:xfrm>
            <a:off x="1168167" y="1513725"/>
            <a:ext cx="2672332" cy="2539512"/>
          </a:xfrm>
          <a:prstGeom prst="rect">
            <a:avLst/>
          </a:prstGeom>
        </p:spPr>
      </p:pic>
      <p:cxnSp>
        <p:nvCxnSpPr>
          <p:cNvPr id="27" name="Straight Connector 26">
            <a:extLst>
              <a:ext uri="{FF2B5EF4-FFF2-40B4-BE49-F238E27FC236}">
                <a16:creationId xmlns:a16="http://schemas.microsoft.com/office/drawing/2014/main" id="{2A6D9FA7-7403-FBF1-3C4C-02DE4BF2369A}"/>
              </a:ext>
            </a:extLst>
          </p:cNvPr>
          <p:cNvCxnSpPr>
            <a:cxnSpLocks/>
          </p:cNvCxnSpPr>
          <p:nvPr/>
        </p:nvCxnSpPr>
        <p:spPr>
          <a:xfrm flipH="1">
            <a:off x="3112662" y="1951973"/>
            <a:ext cx="10588" cy="304086"/>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E7BE050-DB13-148F-8387-356C0A4428D7}"/>
              </a:ext>
            </a:extLst>
          </p:cNvPr>
          <p:cNvCxnSpPr>
            <a:cxnSpLocks/>
          </p:cNvCxnSpPr>
          <p:nvPr/>
        </p:nvCxnSpPr>
        <p:spPr>
          <a:xfrm>
            <a:off x="1546099" y="1943894"/>
            <a:ext cx="393898" cy="340238"/>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62419F1-0C06-BE81-9062-600E85A706B4}"/>
              </a:ext>
            </a:extLst>
          </p:cNvPr>
          <p:cNvCxnSpPr>
            <a:cxnSpLocks/>
          </p:cNvCxnSpPr>
          <p:nvPr/>
        </p:nvCxnSpPr>
        <p:spPr>
          <a:xfrm flipV="1">
            <a:off x="1563293" y="1952486"/>
            <a:ext cx="376734" cy="308474"/>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1EB8D48-C37A-F0D3-8962-30564CE56279}"/>
              </a:ext>
            </a:extLst>
          </p:cNvPr>
          <p:cNvCxnSpPr>
            <a:cxnSpLocks/>
          </p:cNvCxnSpPr>
          <p:nvPr/>
        </p:nvCxnSpPr>
        <p:spPr>
          <a:xfrm flipH="1">
            <a:off x="1939579" y="1951973"/>
            <a:ext cx="10588" cy="304086"/>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39C6B15-CBFF-AC0E-B6C5-A54CE2D48BD9}"/>
              </a:ext>
            </a:extLst>
          </p:cNvPr>
          <p:cNvCxnSpPr>
            <a:cxnSpLocks/>
          </p:cNvCxnSpPr>
          <p:nvPr/>
        </p:nvCxnSpPr>
        <p:spPr>
          <a:xfrm>
            <a:off x="1584053" y="2285189"/>
            <a:ext cx="151544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BC4F11F-D3C0-BA21-5906-F8765A4079F4}"/>
              </a:ext>
            </a:extLst>
          </p:cNvPr>
          <p:cNvCxnSpPr>
            <a:cxnSpLocks/>
          </p:cNvCxnSpPr>
          <p:nvPr/>
        </p:nvCxnSpPr>
        <p:spPr>
          <a:xfrm flipH="1">
            <a:off x="1551163" y="1942608"/>
            <a:ext cx="10588" cy="304086"/>
          </a:xfrm>
          <a:prstGeom prst="line">
            <a:avLst/>
          </a:prstGeom>
          <a:ln w="19050"/>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D8084C4A-CFD2-BAAA-4A88-F52222974D16}"/>
              </a:ext>
            </a:extLst>
          </p:cNvPr>
          <p:cNvGrpSpPr/>
          <p:nvPr/>
        </p:nvGrpSpPr>
        <p:grpSpPr>
          <a:xfrm>
            <a:off x="5052431" y="1462559"/>
            <a:ext cx="2598890" cy="2590678"/>
            <a:chOff x="719250" y="1557425"/>
            <a:chExt cx="2598890" cy="2590678"/>
          </a:xfrm>
        </p:grpSpPr>
        <p:grpSp>
          <p:nvGrpSpPr>
            <p:cNvPr id="71" name="Google Shape;71;p16"/>
            <p:cNvGrpSpPr/>
            <p:nvPr/>
          </p:nvGrpSpPr>
          <p:grpSpPr>
            <a:xfrm>
              <a:off x="719250" y="1557425"/>
              <a:ext cx="914290" cy="914278"/>
              <a:chOff x="2967150" y="747800"/>
              <a:chExt cx="914290" cy="914278"/>
            </a:xfrm>
          </p:grpSpPr>
          <p:sp>
            <p:nvSpPr>
              <p:cNvPr id="72" name="Google Shape;72;p16"/>
              <p:cNvSpPr/>
              <p:nvPr/>
            </p:nvSpPr>
            <p:spPr>
              <a:xfrm>
                <a:off x="3000892" y="789585"/>
                <a:ext cx="837300" cy="839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5" name="Google Shape;75;p16"/>
              <p:cNvCxnSpPr/>
              <p:nvPr/>
            </p:nvCxnSpPr>
            <p:spPr>
              <a:xfrm>
                <a:off x="3004699" y="795805"/>
                <a:ext cx="837600" cy="830400"/>
              </a:xfrm>
              <a:prstGeom prst="straightConnector1">
                <a:avLst/>
              </a:prstGeom>
              <a:noFill/>
              <a:ln w="38100" cap="flat" cmpd="sng">
                <a:solidFill>
                  <a:schemeClr val="dk1"/>
                </a:solidFill>
                <a:prstDash val="solid"/>
                <a:round/>
                <a:headEnd type="none" w="med" len="med"/>
                <a:tailEnd type="none" w="med" len="med"/>
              </a:ln>
            </p:spPr>
          </p:cxnSp>
          <p:cxnSp>
            <p:nvCxnSpPr>
              <p:cNvPr id="76" name="Google Shape;76;p16"/>
              <p:cNvCxnSpPr/>
              <p:nvPr/>
            </p:nvCxnSpPr>
            <p:spPr>
              <a:xfrm rot="10800000" flipH="1">
                <a:off x="2998488" y="789437"/>
                <a:ext cx="837600" cy="840000"/>
              </a:xfrm>
              <a:prstGeom prst="straightConnector1">
                <a:avLst/>
              </a:prstGeom>
              <a:noFill/>
              <a:ln w="38100" cap="flat" cmpd="sng">
                <a:solidFill>
                  <a:schemeClr val="dk1"/>
                </a:solidFill>
                <a:prstDash val="solid"/>
                <a:round/>
                <a:headEnd type="none" w="med" len="med"/>
                <a:tailEnd type="none" w="med" len="med"/>
              </a:ln>
            </p:spPr>
          </p:cxnSp>
          <p:sp>
            <p:nvSpPr>
              <p:cNvPr id="77" name="Google Shape;77;p16"/>
              <p:cNvSpPr/>
              <p:nvPr/>
            </p:nvSpPr>
            <p:spPr>
              <a:xfrm>
                <a:off x="2967150"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a:off x="296715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3808397"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380914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6"/>
            <p:cNvGrpSpPr/>
            <p:nvPr/>
          </p:nvGrpSpPr>
          <p:grpSpPr>
            <a:xfrm>
              <a:off x="1560550" y="1557425"/>
              <a:ext cx="914290" cy="914278"/>
              <a:chOff x="2967150" y="747800"/>
              <a:chExt cx="914290" cy="914278"/>
            </a:xfrm>
          </p:grpSpPr>
          <p:sp>
            <p:nvSpPr>
              <p:cNvPr id="82" name="Google Shape;82;p16"/>
              <p:cNvSpPr/>
              <p:nvPr/>
            </p:nvSpPr>
            <p:spPr>
              <a:xfrm>
                <a:off x="3000892" y="789585"/>
                <a:ext cx="837300" cy="839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16"/>
              <p:cNvCxnSpPr/>
              <p:nvPr/>
            </p:nvCxnSpPr>
            <p:spPr>
              <a:xfrm>
                <a:off x="3004699" y="795805"/>
                <a:ext cx="837600" cy="830400"/>
              </a:xfrm>
              <a:prstGeom prst="straightConnector1">
                <a:avLst/>
              </a:prstGeom>
              <a:noFill/>
              <a:ln w="38100" cap="flat" cmpd="sng">
                <a:solidFill>
                  <a:schemeClr val="dk1"/>
                </a:solidFill>
                <a:prstDash val="solid"/>
                <a:round/>
                <a:headEnd type="none" w="med" len="med"/>
                <a:tailEnd type="none" w="med" len="med"/>
              </a:ln>
            </p:spPr>
          </p:cxnSp>
          <p:cxnSp>
            <p:nvCxnSpPr>
              <p:cNvPr id="86" name="Google Shape;86;p16"/>
              <p:cNvCxnSpPr/>
              <p:nvPr/>
            </p:nvCxnSpPr>
            <p:spPr>
              <a:xfrm rot="10800000" flipH="1">
                <a:off x="2998488" y="789437"/>
                <a:ext cx="837600" cy="840000"/>
              </a:xfrm>
              <a:prstGeom prst="straightConnector1">
                <a:avLst/>
              </a:prstGeom>
              <a:noFill/>
              <a:ln w="38100" cap="flat" cmpd="sng">
                <a:solidFill>
                  <a:schemeClr val="dk1"/>
                </a:solidFill>
                <a:prstDash val="solid"/>
                <a:round/>
                <a:headEnd type="none" w="med" len="med"/>
                <a:tailEnd type="none" w="med" len="med"/>
              </a:ln>
            </p:spPr>
          </p:cxnSp>
          <p:sp>
            <p:nvSpPr>
              <p:cNvPr id="87" name="Google Shape;87;p16"/>
              <p:cNvSpPr/>
              <p:nvPr/>
            </p:nvSpPr>
            <p:spPr>
              <a:xfrm>
                <a:off x="2967150"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296715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3808397"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380914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16"/>
            <p:cNvGrpSpPr/>
            <p:nvPr/>
          </p:nvGrpSpPr>
          <p:grpSpPr>
            <a:xfrm>
              <a:off x="2403850" y="1557425"/>
              <a:ext cx="914290" cy="914278"/>
              <a:chOff x="2967150" y="747800"/>
              <a:chExt cx="914290" cy="914278"/>
            </a:xfrm>
          </p:grpSpPr>
          <p:sp>
            <p:nvSpPr>
              <p:cNvPr id="92" name="Google Shape;92;p16"/>
              <p:cNvSpPr/>
              <p:nvPr/>
            </p:nvSpPr>
            <p:spPr>
              <a:xfrm>
                <a:off x="3000892" y="789585"/>
                <a:ext cx="837300" cy="839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6"/>
              <p:cNvCxnSpPr/>
              <p:nvPr/>
            </p:nvCxnSpPr>
            <p:spPr>
              <a:xfrm>
                <a:off x="3004699" y="795805"/>
                <a:ext cx="837600" cy="830400"/>
              </a:xfrm>
              <a:prstGeom prst="straightConnector1">
                <a:avLst/>
              </a:prstGeom>
              <a:noFill/>
              <a:ln w="38100" cap="flat" cmpd="sng">
                <a:solidFill>
                  <a:schemeClr val="dk1"/>
                </a:solidFill>
                <a:prstDash val="solid"/>
                <a:round/>
                <a:headEnd type="none" w="med" len="med"/>
                <a:tailEnd type="none" w="med" len="med"/>
              </a:ln>
            </p:spPr>
          </p:cxnSp>
          <p:cxnSp>
            <p:nvCxnSpPr>
              <p:cNvPr id="96" name="Google Shape;96;p16"/>
              <p:cNvCxnSpPr/>
              <p:nvPr/>
            </p:nvCxnSpPr>
            <p:spPr>
              <a:xfrm rot="10800000" flipH="1">
                <a:off x="2998488" y="789437"/>
                <a:ext cx="837600" cy="840000"/>
              </a:xfrm>
              <a:prstGeom prst="straightConnector1">
                <a:avLst/>
              </a:prstGeom>
              <a:noFill/>
              <a:ln w="38100" cap="flat" cmpd="sng">
                <a:solidFill>
                  <a:schemeClr val="dk1"/>
                </a:solidFill>
                <a:prstDash val="solid"/>
                <a:round/>
                <a:headEnd type="none" w="med" len="med"/>
                <a:tailEnd type="none" w="med" len="med"/>
              </a:ln>
            </p:spPr>
          </p:cxnSp>
          <p:sp>
            <p:nvSpPr>
              <p:cNvPr id="97" name="Google Shape;97;p16"/>
              <p:cNvSpPr/>
              <p:nvPr/>
            </p:nvSpPr>
            <p:spPr>
              <a:xfrm>
                <a:off x="2967150"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296715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3808397"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380914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16"/>
            <p:cNvGrpSpPr/>
            <p:nvPr/>
          </p:nvGrpSpPr>
          <p:grpSpPr>
            <a:xfrm>
              <a:off x="719250" y="2395625"/>
              <a:ext cx="914290" cy="914278"/>
              <a:chOff x="2967150" y="747800"/>
              <a:chExt cx="914290" cy="914278"/>
            </a:xfrm>
          </p:grpSpPr>
          <p:sp>
            <p:nvSpPr>
              <p:cNvPr id="102" name="Google Shape;102;p16"/>
              <p:cNvSpPr/>
              <p:nvPr/>
            </p:nvSpPr>
            <p:spPr>
              <a:xfrm>
                <a:off x="3000892" y="789585"/>
                <a:ext cx="837300" cy="839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16"/>
              <p:cNvCxnSpPr/>
              <p:nvPr/>
            </p:nvCxnSpPr>
            <p:spPr>
              <a:xfrm>
                <a:off x="3004699" y="795805"/>
                <a:ext cx="837600" cy="830400"/>
              </a:xfrm>
              <a:prstGeom prst="straightConnector1">
                <a:avLst/>
              </a:prstGeom>
              <a:noFill/>
              <a:ln w="38100" cap="flat" cmpd="sng">
                <a:solidFill>
                  <a:schemeClr val="dk1"/>
                </a:solidFill>
                <a:prstDash val="solid"/>
                <a:round/>
                <a:headEnd type="none" w="med" len="med"/>
                <a:tailEnd type="none" w="med" len="med"/>
              </a:ln>
            </p:spPr>
          </p:cxnSp>
          <p:cxnSp>
            <p:nvCxnSpPr>
              <p:cNvPr id="106" name="Google Shape;106;p16"/>
              <p:cNvCxnSpPr/>
              <p:nvPr/>
            </p:nvCxnSpPr>
            <p:spPr>
              <a:xfrm rot="10800000" flipH="1">
                <a:off x="2998488" y="789437"/>
                <a:ext cx="837600" cy="840000"/>
              </a:xfrm>
              <a:prstGeom prst="straightConnector1">
                <a:avLst/>
              </a:prstGeom>
              <a:noFill/>
              <a:ln w="38100" cap="flat" cmpd="sng">
                <a:solidFill>
                  <a:schemeClr val="dk1"/>
                </a:solidFill>
                <a:prstDash val="solid"/>
                <a:round/>
                <a:headEnd type="none" w="med" len="med"/>
                <a:tailEnd type="none" w="med" len="med"/>
              </a:ln>
            </p:spPr>
          </p:cxnSp>
          <p:sp>
            <p:nvSpPr>
              <p:cNvPr id="107" name="Google Shape;107;p16"/>
              <p:cNvSpPr/>
              <p:nvPr/>
            </p:nvSpPr>
            <p:spPr>
              <a:xfrm>
                <a:off x="2967150"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296715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3808397"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380914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16"/>
            <p:cNvGrpSpPr/>
            <p:nvPr/>
          </p:nvGrpSpPr>
          <p:grpSpPr>
            <a:xfrm>
              <a:off x="1560550" y="2395625"/>
              <a:ext cx="914290" cy="914278"/>
              <a:chOff x="2967150" y="747800"/>
              <a:chExt cx="914290" cy="914278"/>
            </a:xfrm>
          </p:grpSpPr>
          <p:sp>
            <p:nvSpPr>
              <p:cNvPr id="112" name="Google Shape;112;p16"/>
              <p:cNvSpPr/>
              <p:nvPr/>
            </p:nvSpPr>
            <p:spPr>
              <a:xfrm>
                <a:off x="3000892" y="789585"/>
                <a:ext cx="837300" cy="839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16"/>
              <p:cNvCxnSpPr/>
              <p:nvPr/>
            </p:nvCxnSpPr>
            <p:spPr>
              <a:xfrm>
                <a:off x="3004699" y="795805"/>
                <a:ext cx="837600" cy="830400"/>
              </a:xfrm>
              <a:prstGeom prst="straightConnector1">
                <a:avLst/>
              </a:prstGeom>
              <a:noFill/>
              <a:ln w="38100" cap="flat" cmpd="sng">
                <a:solidFill>
                  <a:schemeClr val="dk1"/>
                </a:solidFill>
                <a:prstDash val="solid"/>
                <a:round/>
                <a:headEnd type="none" w="med" len="med"/>
                <a:tailEnd type="none" w="med" len="med"/>
              </a:ln>
            </p:spPr>
          </p:cxnSp>
          <p:cxnSp>
            <p:nvCxnSpPr>
              <p:cNvPr id="116" name="Google Shape;116;p16"/>
              <p:cNvCxnSpPr/>
              <p:nvPr/>
            </p:nvCxnSpPr>
            <p:spPr>
              <a:xfrm rot="10800000" flipH="1">
                <a:off x="2998488" y="789437"/>
                <a:ext cx="837600" cy="840000"/>
              </a:xfrm>
              <a:prstGeom prst="straightConnector1">
                <a:avLst/>
              </a:prstGeom>
              <a:noFill/>
              <a:ln w="38100" cap="flat" cmpd="sng">
                <a:solidFill>
                  <a:schemeClr val="dk1"/>
                </a:solidFill>
                <a:prstDash val="solid"/>
                <a:round/>
                <a:headEnd type="none" w="med" len="med"/>
                <a:tailEnd type="none" w="med" len="med"/>
              </a:ln>
            </p:spPr>
          </p:cxnSp>
          <p:sp>
            <p:nvSpPr>
              <p:cNvPr id="117" name="Google Shape;117;p16"/>
              <p:cNvSpPr/>
              <p:nvPr/>
            </p:nvSpPr>
            <p:spPr>
              <a:xfrm>
                <a:off x="2967150"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296715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3808397"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380914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6"/>
            <p:cNvGrpSpPr/>
            <p:nvPr/>
          </p:nvGrpSpPr>
          <p:grpSpPr>
            <a:xfrm>
              <a:off x="2403850" y="2395625"/>
              <a:ext cx="914290" cy="914278"/>
              <a:chOff x="2967150" y="747800"/>
              <a:chExt cx="914290" cy="914278"/>
            </a:xfrm>
          </p:grpSpPr>
          <p:sp>
            <p:nvSpPr>
              <p:cNvPr id="122" name="Google Shape;122;p16"/>
              <p:cNvSpPr/>
              <p:nvPr/>
            </p:nvSpPr>
            <p:spPr>
              <a:xfrm>
                <a:off x="3000892" y="789585"/>
                <a:ext cx="837300" cy="839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6"/>
              <p:cNvCxnSpPr/>
              <p:nvPr/>
            </p:nvCxnSpPr>
            <p:spPr>
              <a:xfrm>
                <a:off x="3004699" y="795805"/>
                <a:ext cx="837600" cy="830400"/>
              </a:xfrm>
              <a:prstGeom prst="straightConnector1">
                <a:avLst/>
              </a:prstGeom>
              <a:noFill/>
              <a:ln w="38100" cap="flat" cmpd="sng">
                <a:solidFill>
                  <a:schemeClr val="dk1"/>
                </a:solidFill>
                <a:prstDash val="solid"/>
                <a:round/>
                <a:headEnd type="none" w="med" len="med"/>
                <a:tailEnd type="none" w="med" len="med"/>
              </a:ln>
            </p:spPr>
          </p:cxnSp>
          <p:cxnSp>
            <p:nvCxnSpPr>
              <p:cNvPr id="126" name="Google Shape;126;p16"/>
              <p:cNvCxnSpPr/>
              <p:nvPr/>
            </p:nvCxnSpPr>
            <p:spPr>
              <a:xfrm rot="10800000" flipH="1">
                <a:off x="2998488" y="789437"/>
                <a:ext cx="837600" cy="840000"/>
              </a:xfrm>
              <a:prstGeom prst="straightConnector1">
                <a:avLst/>
              </a:prstGeom>
              <a:noFill/>
              <a:ln w="38100" cap="flat" cmpd="sng">
                <a:solidFill>
                  <a:schemeClr val="dk1"/>
                </a:solidFill>
                <a:prstDash val="solid"/>
                <a:round/>
                <a:headEnd type="none" w="med" len="med"/>
                <a:tailEnd type="none" w="med" len="med"/>
              </a:ln>
            </p:spPr>
          </p:cxnSp>
          <p:sp>
            <p:nvSpPr>
              <p:cNvPr id="127" name="Google Shape;127;p16"/>
              <p:cNvSpPr/>
              <p:nvPr/>
            </p:nvSpPr>
            <p:spPr>
              <a:xfrm>
                <a:off x="2967150"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296715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3808397"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380914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6"/>
            <p:cNvGrpSpPr/>
            <p:nvPr/>
          </p:nvGrpSpPr>
          <p:grpSpPr>
            <a:xfrm>
              <a:off x="719250" y="3233825"/>
              <a:ext cx="914290" cy="914278"/>
              <a:chOff x="2967150" y="747800"/>
              <a:chExt cx="914290" cy="914278"/>
            </a:xfrm>
          </p:grpSpPr>
          <p:sp>
            <p:nvSpPr>
              <p:cNvPr id="132" name="Google Shape;132;p16"/>
              <p:cNvSpPr/>
              <p:nvPr/>
            </p:nvSpPr>
            <p:spPr>
              <a:xfrm>
                <a:off x="3000892" y="789585"/>
                <a:ext cx="837300" cy="839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16"/>
              <p:cNvCxnSpPr/>
              <p:nvPr/>
            </p:nvCxnSpPr>
            <p:spPr>
              <a:xfrm>
                <a:off x="3004699" y="795805"/>
                <a:ext cx="837600" cy="830400"/>
              </a:xfrm>
              <a:prstGeom prst="straightConnector1">
                <a:avLst/>
              </a:prstGeom>
              <a:noFill/>
              <a:ln w="38100" cap="flat" cmpd="sng">
                <a:solidFill>
                  <a:schemeClr val="dk1"/>
                </a:solidFill>
                <a:prstDash val="solid"/>
                <a:round/>
                <a:headEnd type="none" w="med" len="med"/>
                <a:tailEnd type="none" w="med" len="med"/>
              </a:ln>
            </p:spPr>
          </p:cxnSp>
          <p:cxnSp>
            <p:nvCxnSpPr>
              <p:cNvPr id="136" name="Google Shape;136;p16"/>
              <p:cNvCxnSpPr/>
              <p:nvPr/>
            </p:nvCxnSpPr>
            <p:spPr>
              <a:xfrm rot="10800000" flipH="1">
                <a:off x="2998488" y="789437"/>
                <a:ext cx="837600" cy="840000"/>
              </a:xfrm>
              <a:prstGeom prst="straightConnector1">
                <a:avLst/>
              </a:prstGeom>
              <a:noFill/>
              <a:ln w="38100" cap="flat" cmpd="sng">
                <a:solidFill>
                  <a:schemeClr val="dk1"/>
                </a:solidFill>
                <a:prstDash val="solid"/>
                <a:round/>
                <a:headEnd type="none" w="med" len="med"/>
                <a:tailEnd type="none" w="med" len="med"/>
              </a:ln>
            </p:spPr>
          </p:cxnSp>
          <p:sp>
            <p:nvSpPr>
              <p:cNvPr id="137" name="Google Shape;137;p16"/>
              <p:cNvSpPr/>
              <p:nvPr/>
            </p:nvSpPr>
            <p:spPr>
              <a:xfrm>
                <a:off x="2967150"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296715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3808397"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380914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6"/>
            <p:cNvGrpSpPr/>
            <p:nvPr/>
          </p:nvGrpSpPr>
          <p:grpSpPr>
            <a:xfrm>
              <a:off x="1560550" y="3233825"/>
              <a:ext cx="914290" cy="914278"/>
              <a:chOff x="2967150" y="747800"/>
              <a:chExt cx="914290" cy="914278"/>
            </a:xfrm>
          </p:grpSpPr>
          <p:sp>
            <p:nvSpPr>
              <p:cNvPr id="142" name="Google Shape;142;p16"/>
              <p:cNvSpPr/>
              <p:nvPr/>
            </p:nvSpPr>
            <p:spPr>
              <a:xfrm>
                <a:off x="3000892" y="789585"/>
                <a:ext cx="837300" cy="839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16"/>
              <p:cNvCxnSpPr/>
              <p:nvPr/>
            </p:nvCxnSpPr>
            <p:spPr>
              <a:xfrm>
                <a:off x="3004699" y="795805"/>
                <a:ext cx="837600" cy="830400"/>
              </a:xfrm>
              <a:prstGeom prst="straightConnector1">
                <a:avLst/>
              </a:prstGeom>
              <a:noFill/>
              <a:ln w="38100" cap="flat" cmpd="sng">
                <a:solidFill>
                  <a:schemeClr val="dk1"/>
                </a:solidFill>
                <a:prstDash val="solid"/>
                <a:round/>
                <a:headEnd type="none" w="med" len="med"/>
                <a:tailEnd type="none" w="med" len="med"/>
              </a:ln>
            </p:spPr>
          </p:cxnSp>
          <p:cxnSp>
            <p:nvCxnSpPr>
              <p:cNvPr id="146" name="Google Shape;146;p16"/>
              <p:cNvCxnSpPr/>
              <p:nvPr/>
            </p:nvCxnSpPr>
            <p:spPr>
              <a:xfrm rot="10800000" flipH="1">
                <a:off x="2998488" y="789437"/>
                <a:ext cx="837600" cy="840000"/>
              </a:xfrm>
              <a:prstGeom prst="straightConnector1">
                <a:avLst/>
              </a:prstGeom>
              <a:noFill/>
              <a:ln w="38100" cap="flat" cmpd="sng">
                <a:solidFill>
                  <a:schemeClr val="dk1"/>
                </a:solidFill>
                <a:prstDash val="solid"/>
                <a:round/>
                <a:headEnd type="none" w="med" len="med"/>
                <a:tailEnd type="none" w="med" len="med"/>
              </a:ln>
            </p:spPr>
          </p:cxnSp>
          <p:sp>
            <p:nvSpPr>
              <p:cNvPr id="147" name="Google Shape;147;p16"/>
              <p:cNvSpPr/>
              <p:nvPr/>
            </p:nvSpPr>
            <p:spPr>
              <a:xfrm>
                <a:off x="2967150"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296715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3808397"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380914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16"/>
            <p:cNvGrpSpPr/>
            <p:nvPr/>
          </p:nvGrpSpPr>
          <p:grpSpPr>
            <a:xfrm>
              <a:off x="2403850" y="3233825"/>
              <a:ext cx="914290" cy="914278"/>
              <a:chOff x="2967150" y="747800"/>
              <a:chExt cx="914290" cy="914278"/>
            </a:xfrm>
          </p:grpSpPr>
          <p:sp>
            <p:nvSpPr>
              <p:cNvPr id="152" name="Google Shape;152;p16"/>
              <p:cNvSpPr/>
              <p:nvPr/>
            </p:nvSpPr>
            <p:spPr>
              <a:xfrm>
                <a:off x="3000892" y="789585"/>
                <a:ext cx="837300" cy="839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 name="Google Shape;155;p16"/>
              <p:cNvCxnSpPr/>
              <p:nvPr/>
            </p:nvCxnSpPr>
            <p:spPr>
              <a:xfrm>
                <a:off x="3004699" y="795805"/>
                <a:ext cx="837600" cy="830400"/>
              </a:xfrm>
              <a:prstGeom prst="straightConnector1">
                <a:avLst/>
              </a:prstGeom>
              <a:noFill/>
              <a:ln w="38100" cap="flat" cmpd="sng">
                <a:solidFill>
                  <a:schemeClr val="dk1"/>
                </a:solidFill>
                <a:prstDash val="solid"/>
                <a:round/>
                <a:headEnd type="none" w="med" len="med"/>
                <a:tailEnd type="none" w="med" len="med"/>
              </a:ln>
            </p:spPr>
          </p:cxnSp>
          <p:cxnSp>
            <p:nvCxnSpPr>
              <p:cNvPr id="156" name="Google Shape;156;p16"/>
              <p:cNvCxnSpPr/>
              <p:nvPr/>
            </p:nvCxnSpPr>
            <p:spPr>
              <a:xfrm rot="10800000" flipH="1">
                <a:off x="2998488" y="789437"/>
                <a:ext cx="837600" cy="840000"/>
              </a:xfrm>
              <a:prstGeom prst="straightConnector1">
                <a:avLst/>
              </a:prstGeom>
              <a:noFill/>
              <a:ln w="38100" cap="flat" cmpd="sng">
                <a:solidFill>
                  <a:schemeClr val="dk1"/>
                </a:solidFill>
                <a:prstDash val="solid"/>
                <a:round/>
                <a:headEnd type="none" w="med" len="med"/>
                <a:tailEnd type="none" w="med" len="med"/>
              </a:ln>
            </p:spPr>
          </p:cxnSp>
          <p:sp>
            <p:nvSpPr>
              <p:cNvPr id="157" name="Google Shape;157;p16"/>
              <p:cNvSpPr/>
              <p:nvPr/>
            </p:nvSpPr>
            <p:spPr>
              <a:xfrm>
                <a:off x="2967150"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296715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3808397" y="74780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3809140" y="158977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 name="Google Shape;161;p16"/>
          <p:cNvSpPr txBox="1"/>
          <p:nvPr/>
        </p:nvSpPr>
        <p:spPr>
          <a:xfrm>
            <a:off x="466283" y="386166"/>
            <a:ext cx="4076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latin typeface="Calibri"/>
                <a:ea typeface="Calibri"/>
                <a:cs typeface="Calibri"/>
                <a:sym typeface="Calibri"/>
              </a:rPr>
              <a:t>Model: Mass-Spring</a:t>
            </a:r>
            <a:endParaRPr sz="2800" b="1" dirty="0">
              <a:latin typeface="Calibri"/>
              <a:ea typeface="Calibri"/>
              <a:cs typeface="Calibri"/>
              <a:sym typeface="Calibri"/>
            </a:endParaRPr>
          </a:p>
        </p:txBody>
      </p:sp>
      <p:cxnSp>
        <p:nvCxnSpPr>
          <p:cNvPr id="17" name="Straight Connector 16">
            <a:extLst>
              <a:ext uri="{FF2B5EF4-FFF2-40B4-BE49-F238E27FC236}">
                <a16:creationId xmlns:a16="http://schemas.microsoft.com/office/drawing/2014/main" id="{50B23434-E678-17AB-9E02-5114A60DE955}"/>
              </a:ext>
            </a:extLst>
          </p:cNvPr>
          <p:cNvCxnSpPr>
            <a:cxnSpLocks/>
          </p:cNvCxnSpPr>
          <p:nvPr/>
        </p:nvCxnSpPr>
        <p:spPr>
          <a:xfrm>
            <a:off x="1576993" y="1937690"/>
            <a:ext cx="1515447" cy="0"/>
          </a:xfrm>
          <a:prstGeom prst="line">
            <a:avLst/>
          </a:prstGeom>
          <a:ln w="19050"/>
        </p:spPr>
        <p:style>
          <a:lnRef idx="1">
            <a:schemeClr val="dk1"/>
          </a:lnRef>
          <a:fillRef idx="0">
            <a:schemeClr val="dk1"/>
          </a:fillRef>
          <a:effectRef idx="0">
            <a:schemeClr val="dk1"/>
          </a:effectRef>
          <a:fontRef idx="minor">
            <a:schemeClr val="tx1"/>
          </a:fontRef>
        </p:style>
      </p:cxnSp>
      <p:sp>
        <p:nvSpPr>
          <p:cNvPr id="4" name="Google Shape;77;p16">
            <a:extLst>
              <a:ext uri="{FF2B5EF4-FFF2-40B4-BE49-F238E27FC236}">
                <a16:creationId xmlns:a16="http://schemas.microsoft.com/office/drawing/2014/main" id="{D6F62057-013A-AD54-BDE5-B1F4093A01AA}"/>
              </a:ext>
            </a:extLst>
          </p:cNvPr>
          <p:cNvSpPr/>
          <p:nvPr/>
        </p:nvSpPr>
        <p:spPr>
          <a:xfrm>
            <a:off x="3081806" y="190291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p16">
            <a:extLst>
              <a:ext uri="{FF2B5EF4-FFF2-40B4-BE49-F238E27FC236}">
                <a16:creationId xmlns:a16="http://schemas.microsoft.com/office/drawing/2014/main" id="{A0FCB34E-501B-1640-7624-32EDB7A55837}"/>
              </a:ext>
            </a:extLst>
          </p:cNvPr>
          <p:cNvSpPr/>
          <p:nvPr/>
        </p:nvSpPr>
        <p:spPr>
          <a:xfrm>
            <a:off x="2305627" y="190291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p16">
            <a:extLst>
              <a:ext uri="{FF2B5EF4-FFF2-40B4-BE49-F238E27FC236}">
                <a16:creationId xmlns:a16="http://schemas.microsoft.com/office/drawing/2014/main" id="{9F0243F1-A1FC-BAD8-9D72-B5D117CC78F5}"/>
              </a:ext>
            </a:extLst>
          </p:cNvPr>
          <p:cNvSpPr/>
          <p:nvPr/>
        </p:nvSpPr>
        <p:spPr>
          <a:xfrm>
            <a:off x="1515281" y="190645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p16">
            <a:extLst>
              <a:ext uri="{FF2B5EF4-FFF2-40B4-BE49-F238E27FC236}">
                <a16:creationId xmlns:a16="http://schemas.microsoft.com/office/drawing/2014/main" id="{0575DCCC-DCAA-F8DD-5AD3-F8CB5BD7254D}"/>
              </a:ext>
            </a:extLst>
          </p:cNvPr>
          <p:cNvSpPr/>
          <p:nvPr/>
        </p:nvSpPr>
        <p:spPr>
          <a:xfrm>
            <a:off x="1511223" y="2236948"/>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p16">
            <a:extLst>
              <a:ext uri="{FF2B5EF4-FFF2-40B4-BE49-F238E27FC236}">
                <a16:creationId xmlns:a16="http://schemas.microsoft.com/office/drawing/2014/main" id="{EE7665EC-DD31-1280-F5F7-57CA6919FF35}"/>
              </a:ext>
            </a:extLst>
          </p:cNvPr>
          <p:cNvSpPr/>
          <p:nvPr/>
        </p:nvSpPr>
        <p:spPr>
          <a:xfrm>
            <a:off x="1898545" y="1902912"/>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p16">
            <a:extLst>
              <a:ext uri="{FF2B5EF4-FFF2-40B4-BE49-F238E27FC236}">
                <a16:creationId xmlns:a16="http://schemas.microsoft.com/office/drawing/2014/main" id="{EEBB55DA-CF3A-C667-E371-D6F7965D5F57}"/>
              </a:ext>
            </a:extLst>
          </p:cNvPr>
          <p:cNvSpPr/>
          <p:nvPr/>
        </p:nvSpPr>
        <p:spPr>
          <a:xfrm>
            <a:off x="2684973" y="1902910"/>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6">
            <a:extLst>
              <a:ext uri="{FF2B5EF4-FFF2-40B4-BE49-F238E27FC236}">
                <a16:creationId xmlns:a16="http://schemas.microsoft.com/office/drawing/2014/main" id="{07B2B4E3-C310-CC05-D6C4-B7DDEDBB5A8B}"/>
              </a:ext>
            </a:extLst>
          </p:cNvPr>
          <p:cNvSpPr/>
          <p:nvPr/>
        </p:nvSpPr>
        <p:spPr>
          <a:xfrm>
            <a:off x="3092440" y="2246694"/>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6">
            <a:extLst>
              <a:ext uri="{FF2B5EF4-FFF2-40B4-BE49-F238E27FC236}">
                <a16:creationId xmlns:a16="http://schemas.microsoft.com/office/drawing/2014/main" id="{D19075EB-C078-53C5-E0CD-1CAF2B5C478E}"/>
              </a:ext>
            </a:extLst>
          </p:cNvPr>
          <p:cNvSpPr/>
          <p:nvPr/>
        </p:nvSpPr>
        <p:spPr>
          <a:xfrm>
            <a:off x="2316261" y="2246694"/>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6">
            <a:extLst>
              <a:ext uri="{FF2B5EF4-FFF2-40B4-BE49-F238E27FC236}">
                <a16:creationId xmlns:a16="http://schemas.microsoft.com/office/drawing/2014/main" id="{0FDA3A8C-5BAA-0572-F429-E16758E6CA8A}"/>
              </a:ext>
            </a:extLst>
          </p:cNvPr>
          <p:cNvSpPr/>
          <p:nvPr/>
        </p:nvSpPr>
        <p:spPr>
          <a:xfrm>
            <a:off x="1909179" y="2246696"/>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6">
            <a:extLst>
              <a:ext uri="{FF2B5EF4-FFF2-40B4-BE49-F238E27FC236}">
                <a16:creationId xmlns:a16="http://schemas.microsoft.com/office/drawing/2014/main" id="{29C0FA1F-A517-D478-3F8C-05EC15238282}"/>
              </a:ext>
            </a:extLst>
          </p:cNvPr>
          <p:cNvSpPr/>
          <p:nvPr/>
        </p:nvSpPr>
        <p:spPr>
          <a:xfrm>
            <a:off x="2695607" y="2246694"/>
            <a:ext cx="72300" cy="723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p:nvPr/>
        </p:nvSpPr>
        <p:spPr>
          <a:xfrm>
            <a:off x="483283" y="161987"/>
            <a:ext cx="3231687"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Mass-Spring Physics</a:t>
            </a:r>
            <a:endParaRPr sz="2800" b="1" dirty="0">
              <a:latin typeface="Calibri"/>
              <a:ea typeface="Calibri"/>
              <a:cs typeface="Calibri"/>
              <a:sym typeface="Calibri"/>
            </a:endParaRPr>
          </a:p>
        </p:txBody>
      </p:sp>
      <p:sp>
        <p:nvSpPr>
          <p:cNvPr id="168" name="Google Shape;168;p17"/>
          <p:cNvSpPr txBox="1"/>
          <p:nvPr/>
        </p:nvSpPr>
        <p:spPr>
          <a:xfrm>
            <a:off x="3908489" y="945513"/>
            <a:ext cx="4076100" cy="1015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r>
              <a:rPr lang="en" sz="1800" b="1" dirty="0">
                <a:latin typeface="Calibri"/>
                <a:ea typeface="Calibri"/>
                <a:cs typeface="Calibri"/>
                <a:sym typeface="Calibri"/>
              </a:rPr>
              <a:t>Structure(Stretch) spring</a:t>
            </a:r>
            <a:endParaRPr sz="1800" b="1" dirty="0">
              <a:latin typeface="Calibri"/>
              <a:ea typeface="Calibri"/>
              <a:cs typeface="Calibri"/>
              <a:sym typeface="Calibri"/>
            </a:endParaRPr>
          </a:p>
          <a:p>
            <a:pPr marL="457200" lvl="0" indent="-342900" algn="l" rtl="0">
              <a:spcBef>
                <a:spcPts val="0"/>
              </a:spcBef>
              <a:spcAft>
                <a:spcPts val="0"/>
              </a:spcAft>
              <a:buClr>
                <a:srgbClr val="0000FF"/>
              </a:buClr>
              <a:buSzPts val="1800"/>
              <a:buFont typeface="Calibri"/>
              <a:buChar char="●"/>
            </a:pPr>
            <a:r>
              <a:rPr lang="en" sz="1800" b="1" dirty="0">
                <a:solidFill>
                  <a:srgbClr val="0000FF"/>
                </a:solidFill>
                <a:latin typeface="Calibri"/>
                <a:ea typeface="Calibri"/>
                <a:cs typeface="Calibri"/>
                <a:sym typeface="Calibri"/>
              </a:rPr>
              <a:t>Shear spring </a:t>
            </a:r>
            <a:endParaRPr sz="1800" b="1" dirty="0">
              <a:solidFill>
                <a:srgbClr val="0000FF"/>
              </a:solidFill>
              <a:latin typeface="Calibri"/>
              <a:ea typeface="Calibri"/>
              <a:cs typeface="Calibri"/>
              <a:sym typeface="Calibri"/>
            </a:endParaRPr>
          </a:p>
          <a:p>
            <a:pPr marL="457200" lvl="0" indent="-342900" algn="l" rtl="0">
              <a:spcBef>
                <a:spcPts val="0"/>
              </a:spcBef>
              <a:spcAft>
                <a:spcPts val="0"/>
              </a:spcAft>
              <a:buClr>
                <a:srgbClr val="FF0000"/>
              </a:buClr>
              <a:buSzPts val="1800"/>
              <a:buFont typeface="Calibri"/>
              <a:buChar char="●"/>
            </a:pPr>
            <a:r>
              <a:rPr lang="en" sz="1800" b="1" dirty="0">
                <a:solidFill>
                  <a:srgbClr val="FF0000"/>
                </a:solidFill>
                <a:latin typeface="Calibri"/>
                <a:ea typeface="Calibri"/>
                <a:cs typeface="Calibri"/>
                <a:sym typeface="Calibri"/>
              </a:rPr>
              <a:t>Bend spring</a:t>
            </a:r>
            <a:endParaRPr sz="1800" b="1" dirty="0">
              <a:solidFill>
                <a:srgbClr val="FF0000"/>
              </a:solidFill>
              <a:latin typeface="Calibri"/>
              <a:ea typeface="Calibri"/>
              <a:cs typeface="Calibri"/>
              <a:sym typeface="Calibri"/>
            </a:endParaRPr>
          </a:p>
        </p:txBody>
      </p:sp>
      <p:grpSp>
        <p:nvGrpSpPr>
          <p:cNvPr id="169" name="Google Shape;169;p17"/>
          <p:cNvGrpSpPr/>
          <p:nvPr/>
        </p:nvGrpSpPr>
        <p:grpSpPr>
          <a:xfrm>
            <a:off x="233856" y="924969"/>
            <a:ext cx="3624880" cy="3651661"/>
            <a:chOff x="335958" y="1044727"/>
            <a:chExt cx="3624880" cy="3651661"/>
          </a:xfrm>
        </p:grpSpPr>
        <p:sp>
          <p:nvSpPr>
            <p:cNvPr id="170" name="Google Shape;170;p17"/>
            <p:cNvSpPr/>
            <p:nvPr/>
          </p:nvSpPr>
          <p:spPr>
            <a:xfrm>
              <a:off x="990892" y="170790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171" name="Google Shape;171;p17"/>
            <p:cNvSpPr/>
            <p:nvPr/>
          </p:nvSpPr>
          <p:spPr>
            <a:xfrm>
              <a:off x="1566825" y="2250610"/>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172" name="Google Shape;172;p17"/>
            <p:cNvSpPr/>
            <p:nvPr/>
          </p:nvSpPr>
          <p:spPr>
            <a:xfrm rot="2700243" flipH="1">
              <a:off x="1115250" y="1405405"/>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73" name="Google Shape;173;p17"/>
            <p:cNvSpPr/>
            <p:nvPr/>
          </p:nvSpPr>
          <p:spPr>
            <a:xfrm rot="2700243" flipH="1">
              <a:off x="1108275" y="2272180"/>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74" name="Google Shape;174;p17"/>
            <p:cNvSpPr/>
            <p:nvPr/>
          </p:nvSpPr>
          <p:spPr>
            <a:xfrm rot="8099757" flipH="1">
              <a:off x="696431" y="1827978"/>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75" name="Google Shape;175;p17"/>
            <p:cNvSpPr/>
            <p:nvPr/>
          </p:nvSpPr>
          <p:spPr>
            <a:xfrm rot="8099757" flipH="1">
              <a:off x="1534631" y="1827978"/>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76" name="Google Shape;176;p17"/>
            <p:cNvSpPr/>
            <p:nvPr/>
          </p:nvSpPr>
          <p:spPr>
            <a:xfrm rot="5400000">
              <a:off x="1258826" y="169393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177" name="Google Shape;177;p17"/>
            <p:cNvSpPr/>
            <p:nvPr/>
          </p:nvSpPr>
          <p:spPr>
            <a:xfrm rot="5400000">
              <a:off x="976553" y="2251076"/>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178" name="Google Shape;178;p17"/>
            <p:cNvSpPr/>
            <p:nvPr/>
          </p:nvSpPr>
          <p:spPr>
            <a:xfrm>
              <a:off x="1853129" y="170790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179" name="Google Shape;179;p17"/>
            <p:cNvSpPr/>
            <p:nvPr/>
          </p:nvSpPr>
          <p:spPr>
            <a:xfrm>
              <a:off x="2429063" y="2250610"/>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180" name="Google Shape;180;p17"/>
            <p:cNvSpPr/>
            <p:nvPr/>
          </p:nvSpPr>
          <p:spPr>
            <a:xfrm rot="2700243" flipH="1">
              <a:off x="1977487" y="1405405"/>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81" name="Google Shape;181;p17"/>
            <p:cNvSpPr/>
            <p:nvPr/>
          </p:nvSpPr>
          <p:spPr>
            <a:xfrm rot="2700243" flipH="1">
              <a:off x="1970512" y="2272180"/>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82" name="Google Shape;182;p17"/>
            <p:cNvSpPr/>
            <p:nvPr/>
          </p:nvSpPr>
          <p:spPr>
            <a:xfrm rot="8099757" flipH="1">
              <a:off x="2396868" y="1827978"/>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83" name="Google Shape;183;p17"/>
            <p:cNvSpPr/>
            <p:nvPr/>
          </p:nvSpPr>
          <p:spPr>
            <a:xfrm rot="5400000">
              <a:off x="2121063" y="169393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184" name="Google Shape;184;p17"/>
            <p:cNvSpPr/>
            <p:nvPr/>
          </p:nvSpPr>
          <p:spPr>
            <a:xfrm rot="5400000">
              <a:off x="1838790" y="2251076"/>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185" name="Google Shape;185;p17"/>
            <p:cNvSpPr/>
            <p:nvPr/>
          </p:nvSpPr>
          <p:spPr>
            <a:xfrm>
              <a:off x="2723754" y="170790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186" name="Google Shape;186;p17"/>
            <p:cNvSpPr/>
            <p:nvPr/>
          </p:nvSpPr>
          <p:spPr>
            <a:xfrm>
              <a:off x="3299688" y="2250610"/>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187" name="Google Shape;187;p17"/>
            <p:cNvSpPr/>
            <p:nvPr/>
          </p:nvSpPr>
          <p:spPr>
            <a:xfrm rot="2700243" flipH="1">
              <a:off x="2848112" y="1405405"/>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88" name="Google Shape;188;p17"/>
            <p:cNvSpPr/>
            <p:nvPr/>
          </p:nvSpPr>
          <p:spPr>
            <a:xfrm rot="2700243" flipH="1">
              <a:off x="2841137" y="2272180"/>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89" name="Google Shape;189;p17"/>
            <p:cNvSpPr/>
            <p:nvPr/>
          </p:nvSpPr>
          <p:spPr>
            <a:xfrm rot="8099757" flipH="1">
              <a:off x="3267493" y="1827978"/>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90" name="Google Shape;190;p17"/>
            <p:cNvSpPr/>
            <p:nvPr/>
          </p:nvSpPr>
          <p:spPr>
            <a:xfrm rot="5400000">
              <a:off x="2991688" y="169393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191" name="Google Shape;191;p17"/>
            <p:cNvSpPr/>
            <p:nvPr/>
          </p:nvSpPr>
          <p:spPr>
            <a:xfrm rot="5400000">
              <a:off x="2709415" y="2251076"/>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192" name="Google Shape;192;p17"/>
            <p:cNvSpPr/>
            <p:nvPr/>
          </p:nvSpPr>
          <p:spPr>
            <a:xfrm>
              <a:off x="986417" y="2574675"/>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193" name="Google Shape;193;p17"/>
            <p:cNvSpPr/>
            <p:nvPr/>
          </p:nvSpPr>
          <p:spPr>
            <a:xfrm>
              <a:off x="1562350" y="3117385"/>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194" name="Google Shape;194;p17"/>
            <p:cNvSpPr/>
            <p:nvPr/>
          </p:nvSpPr>
          <p:spPr>
            <a:xfrm rot="2700243" flipH="1">
              <a:off x="1103800" y="3138955"/>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95" name="Google Shape;195;p17"/>
            <p:cNvSpPr/>
            <p:nvPr/>
          </p:nvSpPr>
          <p:spPr>
            <a:xfrm rot="8099757" flipH="1">
              <a:off x="691956" y="2694753"/>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96" name="Google Shape;196;p17"/>
            <p:cNvSpPr/>
            <p:nvPr/>
          </p:nvSpPr>
          <p:spPr>
            <a:xfrm rot="8099757" flipH="1">
              <a:off x="1530156" y="2694753"/>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197" name="Google Shape;197;p17"/>
            <p:cNvSpPr/>
            <p:nvPr/>
          </p:nvSpPr>
          <p:spPr>
            <a:xfrm rot="5400000">
              <a:off x="1254351" y="2560705"/>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198" name="Google Shape;198;p17"/>
            <p:cNvSpPr/>
            <p:nvPr/>
          </p:nvSpPr>
          <p:spPr>
            <a:xfrm rot="5400000">
              <a:off x="972078" y="3117851"/>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199" name="Google Shape;199;p17"/>
            <p:cNvSpPr/>
            <p:nvPr/>
          </p:nvSpPr>
          <p:spPr>
            <a:xfrm>
              <a:off x="1848654" y="2574675"/>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200" name="Google Shape;200;p17"/>
            <p:cNvSpPr/>
            <p:nvPr/>
          </p:nvSpPr>
          <p:spPr>
            <a:xfrm>
              <a:off x="2424588" y="3117385"/>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201" name="Google Shape;201;p17"/>
            <p:cNvSpPr/>
            <p:nvPr/>
          </p:nvSpPr>
          <p:spPr>
            <a:xfrm rot="2700243" flipH="1">
              <a:off x="1966037" y="3138955"/>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02" name="Google Shape;202;p17"/>
            <p:cNvSpPr/>
            <p:nvPr/>
          </p:nvSpPr>
          <p:spPr>
            <a:xfrm rot="8099757" flipH="1">
              <a:off x="2392393" y="2694753"/>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03" name="Google Shape;203;p17"/>
            <p:cNvSpPr/>
            <p:nvPr/>
          </p:nvSpPr>
          <p:spPr>
            <a:xfrm rot="5400000">
              <a:off x="2116588" y="2560705"/>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204" name="Google Shape;204;p17"/>
            <p:cNvSpPr/>
            <p:nvPr/>
          </p:nvSpPr>
          <p:spPr>
            <a:xfrm rot="5400000">
              <a:off x="1834315" y="3117851"/>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205" name="Google Shape;205;p17"/>
            <p:cNvSpPr/>
            <p:nvPr/>
          </p:nvSpPr>
          <p:spPr>
            <a:xfrm>
              <a:off x="2719279" y="2574675"/>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206" name="Google Shape;206;p17"/>
            <p:cNvSpPr/>
            <p:nvPr/>
          </p:nvSpPr>
          <p:spPr>
            <a:xfrm>
              <a:off x="3295213" y="3117385"/>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207" name="Google Shape;207;p17"/>
            <p:cNvSpPr/>
            <p:nvPr/>
          </p:nvSpPr>
          <p:spPr>
            <a:xfrm rot="2700243" flipH="1">
              <a:off x="2836662" y="3138955"/>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08" name="Google Shape;208;p17"/>
            <p:cNvSpPr/>
            <p:nvPr/>
          </p:nvSpPr>
          <p:spPr>
            <a:xfrm rot="8099757" flipH="1">
              <a:off x="3263018" y="2694753"/>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09" name="Google Shape;209;p17"/>
            <p:cNvSpPr/>
            <p:nvPr/>
          </p:nvSpPr>
          <p:spPr>
            <a:xfrm rot="5400000">
              <a:off x="2987213" y="2560705"/>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210" name="Google Shape;210;p17"/>
            <p:cNvSpPr/>
            <p:nvPr/>
          </p:nvSpPr>
          <p:spPr>
            <a:xfrm rot="5400000">
              <a:off x="2704940" y="3117851"/>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211" name="Google Shape;211;p17"/>
            <p:cNvSpPr/>
            <p:nvPr/>
          </p:nvSpPr>
          <p:spPr>
            <a:xfrm>
              <a:off x="986404" y="344145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212" name="Google Shape;212;p17"/>
            <p:cNvSpPr/>
            <p:nvPr/>
          </p:nvSpPr>
          <p:spPr>
            <a:xfrm>
              <a:off x="1562338" y="3984160"/>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213" name="Google Shape;213;p17"/>
            <p:cNvSpPr/>
            <p:nvPr/>
          </p:nvSpPr>
          <p:spPr>
            <a:xfrm rot="2700243" flipH="1">
              <a:off x="1103787" y="4005730"/>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14" name="Google Shape;214;p17"/>
            <p:cNvSpPr/>
            <p:nvPr/>
          </p:nvSpPr>
          <p:spPr>
            <a:xfrm rot="8099757" flipH="1">
              <a:off x="691943" y="3561528"/>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15" name="Google Shape;215;p17"/>
            <p:cNvSpPr/>
            <p:nvPr/>
          </p:nvSpPr>
          <p:spPr>
            <a:xfrm rot="8099757" flipH="1">
              <a:off x="1530143" y="3561528"/>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16" name="Google Shape;216;p17"/>
            <p:cNvSpPr/>
            <p:nvPr/>
          </p:nvSpPr>
          <p:spPr>
            <a:xfrm rot="5400000">
              <a:off x="1254338" y="342748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217" name="Google Shape;217;p17"/>
            <p:cNvSpPr/>
            <p:nvPr/>
          </p:nvSpPr>
          <p:spPr>
            <a:xfrm rot="5400000">
              <a:off x="972065" y="3984626"/>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218" name="Google Shape;218;p17"/>
            <p:cNvSpPr/>
            <p:nvPr/>
          </p:nvSpPr>
          <p:spPr>
            <a:xfrm>
              <a:off x="1848642" y="344145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219" name="Google Shape;219;p17"/>
            <p:cNvSpPr/>
            <p:nvPr/>
          </p:nvSpPr>
          <p:spPr>
            <a:xfrm>
              <a:off x="2424575" y="3984160"/>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220" name="Google Shape;220;p17"/>
            <p:cNvSpPr/>
            <p:nvPr/>
          </p:nvSpPr>
          <p:spPr>
            <a:xfrm rot="2700243" flipH="1">
              <a:off x="1966025" y="4005730"/>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21" name="Google Shape;221;p17"/>
            <p:cNvSpPr/>
            <p:nvPr/>
          </p:nvSpPr>
          <p:spPr>
            <a:xfrm rot="8099757" flipH="1">
              <a:off x="2392381" y="3561528"/>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22" name="Google Shape;222;p17"/>
            <p:cNvSpPr/>
            <p:nvPr/>
          </p:nvSpPr>
          <p:spPr>
            <a:xfrm rot="5400000">
              <a:off x="2116576" y="342748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223" name="Google Shape;223;p17"/>
            <p:cNvSpPr/>
            <p:nvPr/>
          </p:nvSpPr>
          <p:spPr>
            <a:xfrm rot="5400000">
              <a:off x="1834303" y="3984626"/>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224" name="Google Shape;224;p17"/>
            <p:cNvSpPr/>
            <p:nvPr/>
          </p:nvSpPr>
          <p:spPr>
            <a:xfrm>
              <a:off x="2719267" y="344145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225" name="Google Shape;225;p17"/>
            <p:cNvSpPr/>
            <p:nvPr/>
          </p:nvSpPr>
          <p:spPr>
            <a:xfrm>
              <a:off x="3295200" y="3984160"/>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226" name="Google Shape;226;p17"/>
            <p:cNvSpPr/>
            <p:nvPr/>
          </p:nvSpPr>
          <p:spPr>
            <a:xfrm rot="2700243" flipH="1">
              <a:off x="2836650" y="4005730"/>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27" name="Google Shape;227;p17"/>
            <p:cNvSpPr/>
            <p:nvPr/>
          </p:nvSpPr>
          <p:spPr>
            <a:xfrm>
              <a:off x="3506075" y="4228550"/>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rot="8099757" flipH="1">
              <a:off x="3263006" y="3561528"/>
              <a:ext cx="575960"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29" name="Google Shape;229;p17"/>
            <p:cNvSpPr/>
            <p:nvPr/>
          </p:nvSpPr>
          <p:spPr>
            <a:xfrm rot="5400000">
              <a:off x="2987201" y="3427480"/>
              <a:ext cx="575925" cy="570550"/>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0000FF"/>
              </a:solidFill>
              <a:prstDash val="solid"/>
              <a:round/>
              <a:headEnd type="none" w="med" len="med"/>
              <a:tailEnd type="none" w="med" len="med"/>
            </a:ln>
          </p:spPr>
        </p:sp>
        <p:sp>
          <p:nvSpPr>
            <p:cNvPr id="230" name="Google Shape;230;p17"/>
            <p:cNvSpPr/>
            <p:nvPr/>
          </p:nvSpPr>
          <p:spPr>
            <a:xfrm rot="5400000">
              <a:off x="2704928" y="3984626"/>
              <a:ext cx="296700" cy="328900"/>
            </a:xfrm>
            <a:custGeom>
              <a:avLst/>
              <a:gdLst/>
              <a:ahLst/>
              <a:cxnLst/>
              <a:rect l="l" t="t" r="r" b="b"/>
              <a:pathLst>
                <a:path w="11868" h="13156" extrusionOk="0">
                  <a:moveTo>
                    <a:pt x="0" y="533"/>
                  </a:moveTo>
                  <a:cubicBezTo>
                    <a:pt x="408" y="483"/>
                    <a:pt x="2240" y="-409"/>
                    <a:pt x="2446" y="230"/>
                  </a:cubicBezTo>
                  <a:cubicBezTo>
                    <a:pt x="2652" y="869"/>
                    <a:pt x="731" y="3862"/>
                    <a:pt x="1235" y="4365"/>
                  </a:cubicBezTo>
                  <a:cubicBezTo>
                    <a:pt x="1739" y="4869"/>
                    <a:pt x="4950" y="2762"/>
                    <a:pt x="5468" y="3251"/>
                  </a:cubicBezTo>
                  <a:cubicBezTo>
                    <a:pt x="5986" y="3740"/>
                    <a:pt x="3839" y="6796"/>
                    <a:pt x="4343" y="7300"/>
                  </a:cubicBezTo>
                  <a:cubicBezTo>
                    <a:pt x="4847" y="7804"/>
                    <a:pt x="8017" y="5772"/>
                    <a:pt x="8490" y="6274"/>
                  </a:cubicBezTo>
                  <a:cubicBezTo>
                    <a:pt x="8963" y="6776"/>
                    <a:pt x="6679" y="9838"/>
                    <a:pt x="7181" y="10311"/>
                  </a:cubicBezTo>
                  <a:cubicBezTo>
                    <a:pt x="7683" y="10784"/>
                    <a:pt x="11000" y="8670"/>
                    <a:pt x="11500" y="9112"/>
                  </a:cubicBezTo>
                  <a:cubicBezTo>
                    <a:pt x="12000" y="9554"/>
                    <a:pt x="10119" y="12382"/>
                    <a:pt x="10180" y="12965"/>
                  </a:cubicBezTo>
                  <a:cubicBezTo>
                    <a:pt x="10241" y="13549"/>
                    <a:pt x="11852" y="12614"/>
                    <a:pt x="11868" y="12613"/>
                  </a:cubicBezTo>
                  <a:cubicBezTo>
                    <a:pt x="11884" y="12612"/>
                    <a:pt x="10545" y="12897"/>
                    <a:pt x="10275" y="12960"/>
                  </a:cubicBezTo>
                  <a:cubicBezTo>
                    <a:pt x="10005" y="13023"/>
                    <a:pt x="10252" y="12984"/>
                    <a:pt x="10247" y="12989"/>
                  </a:cubicBezTo>
                  <a:cubicBezTo>
                    <a:pt x="10242" y="12994"/>
                    <a:pt x="10242" y="12989"/>
                    <a:pt x="10247" y="12989"/>
                  </a:cubicBezTo>
                  <a:cubicBezTo>
                    <a:pt x="10252" y="12989"/>
                    <a:pt x="10280" y="12994"/>
                    <a:pt x="10275" y="12989"/>
                  </a:cubicBezTo>
                  <a:cubicBezTo>
                    <a:pt x="10270" y="12984"/>
                    <a:pt x="10218" y="12955"/>
                    <a:pt x="10218" y="12960"/>
                  </a:cubicBezTo>
                  <a:cubicBezTo>
                    <a:pt x="10218" y="12965"/>
                    <a:pt x="10280" y="13018"/>
                    <a:pt x="10275" y="13018"/>
                  </a:cubicBezTo>
                  <a:cubicBezTo>
                    <a:pt x="10270" y="13018"/>
                    <a:pt x="10203" y="12970"/>
                    <a:pt x="10189" y="12960"/>
                  </a:cubicBezTo>
                </a:path>
              </a:pathLst>
            </a:custGeom>
            <a:noFill/>
            <a:ln w="9525" cap="flat" cmpd="sng">
              <a:solidFill>
                <a:srgbClr val="0000FF"/>
              </a:solidFill>
              <a:prstDash val="solid"/>
              <a:round/>
              <a:headEnd type="none" w="med" len="med"/>
              <a:tailEnd type="none" w="med" len="med"/>
            </a:ln>
          </p:spPr>
        </p:sp>
        <p:sp>
          <p:nvSpPr>
            <p:cNvPr id="231" name="Google Shape;231;p17"/>
            <p:cNvSpPr/>
            <p:nvPr/>
          </p:nvSpPr>
          <p:spPr>
            <a:xfrm rot="1199941" flipH="1">
              <a:off x="1089524" y="1144606"/>
              <a:ext cx="691270" cy="658253"/>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FF0000"/>
              </a:solidFill>
              <a:prstDash val="solid"/>
              <a:round/>
              <a:headEnd type="none" w="med" len="med"/>
              <a:tailEnd type="none" w="med" len="med"/>
            </a:ln>
          </p:spPr>
        </p:sp>
        <p:sp>
          <p:nvSpPr>
            <p:cNvPr id="232" name="Google Shape;232;p17"/>
            <p:cNvSpPr/>
            <p:nvPr/>
          </p:nvSpPr>
          <p:spPr>
            <a:xfrm>
              <a:off x="920450" y="2495000"/>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1784675" y="1628225"/>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p:nvPr/>
          </p:nvSpPr>
          <p:spPr>
            <a:xfrm rot="-6599273" flipH="1">
              <a:off x="1955868" y="1129806"/>
              <a:ext cx="648507" cy="667563"/>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FF0000"/>
              </a:solidFill>
              <a:prstDash val="solid"/>
              <a:round/>
              <a:headEnd type="none" w="med" len="med"/>
              <a:tailEnd type="none" w="med" len="med"/>
            </a:ln>
          </p:spPr>
        </p:sp>
        <p:sp>
          <p:nvSpPr>
            <p:cNvPr id="235" name="Google Shape;235;p17"/>
            <p:cNvSpPr/>
            <p:nvPr/>
          </p:nvSpPr>
          <p:spPr>
            <a:xfrm>
              <a:off x="2646913" y="1628225"/>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rot="-4200059" flipH="1">
              <a:off x="419357" y="2636034"/>
              <a:ext cx="691270" cy="658306"/>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FF0000"/>
              </a:solidFill>
              <a:prstDash val="solid"/>
              <a:round/>
              <a:headEnd type="none" w="med" len="med"/>
              <a:tailEnd type="none" w="med" len="med"/>
            </a:ln>
          </p:spPr>
        </p:sp>
        <p:sp>
          <p:nvSpPr>
            <p:cNvPr id="237" name="Google Shape;237;p17"/>
            <p:cNvSpPr/>
            <p:nvPr/>
          </p:nvSpPr>
          <p:spPr>
            <a:xfrm rot="9600727" flipH="1">
              <a:off x="430565" y="1786443"/>
              <a:ext cx="648507" cy="667563"/>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rgbClr val="FF0000"/>
              </a:solidFill>
              <a:prstDash val="solid"/>
              <a:round/>
              <a:headEnd type="none" w="med" len="med"/>
              <a:tailEnd type="none" w="med" len="med"/>
            </a:ln>
          </p:spPr>
        </p:sp>
        <p:sp>
          <p:nvSpPr>
            <p:cNvPr id="238" name="Google Shape;238;p17"/>
            <p:cNvSpPr/>
            <p:nvPr/>
          </p:nvSpPr>
          <p:spPr>
            <a:xfrm>
              <a:off x="927425" y="1628225"/>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915975" y="3361775"/>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a:off x="3506088" y="3361775"/>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a:off x="3517538" y="1628225"/>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3510563" y="2495000"/>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1773225" y="3361775"/>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2635463" y="3361775"/>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915963" y="4228550"/>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1773213" y="4228550"/>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2635450" y="4228550"/>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2639938" y="2495000"/>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a:off x="1777700" y="2495000"/>
              <a:ext cx="108300" cy="10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7"/>
          <p:cNvSpPr txBox="1"/>
          <p:nvPr/>
        </p:nvSpPr>
        <p:spPr>
          <a:xfrm>
            <a:off x="4012791" y="2387019"/>
            <a:ext cx="399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Spring motion based on Hooke’s law</a:t>
            </a:r>
            <a:endParaRPr dirty="0">
              <a:latin typeface="Calibri"/>
              <a:ea typeface="Calibri"/>
              <a:cs typeface="Calibri"/>
              <a:sym typeface="Calibri"/>
            </a:endParaRPr>
          </a:p>
        </p:txBody>
      </p:sp>
      <p:pic>
        <p:nvPicPr>
          <p:cNvPr id="262" name="Google Shape;262;p17"/>
          <p:cNvPicPr preferRelativeResize="0"/>
          <p:nvPr/>
        </p:nvPicPr>
        <p:blipFill>
          <a:blip r:embed="rId3">
            <a:alphaModFix/>
          </a:blip>
          <a:stretch>
            <a:fillRect/>
          </a:stretch>
        </p:blipFill>
        <p:spPr>
          <a:xfrm>
            <a:off x="4026509" y="3658381"/>
            <a:ext cx="4237450" cy="719000"/>
          </a:xfrm>
          <a:prstGeom prst="rect">
            <a:avLst/>
          </a:prstGeom>
          <a:noFill/>
          <a:ln>
            <a:noFill/>
          </a:ln>
        </p:spPr>
      </p:pic>
      <p:sp>
        <p:nvSpPr>
          <p:cNvPr id="2" name="Rectangle 1">
            <a:extLst>
              <a:ext uri="{FF2B5EF4-FFF2-40B4-BE49-F238E27FC236}">
                <a16:creationId xmlns:a16="http://schemas.microsoft.com/office/drawing/2014/main" id="{F8939594-9E33-626A-C220-1C132DEFED2F}"/>
              </a:ext>
            </a:extLst>
          </p:cNvPr>
          <p:cNvSpPr/>
          <p:nvPr/>
        </p:nvSpPr>
        <p:spPr>
          <a:xfrm>
            <a:off x="4012791" y="2364983"/>
            <a:ext cx="4343455" cy="209277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00A6D31-5384-1925-0D9C-624AB43AB280}"/>
              </a:ext>
            </a:extLst>
          </p:cNvPr>
          <p:cNvSpPr txBox="1"/>
          <p:nvPr/>
        </p:nvSpPr>
        <p:spPr>
          <a:xfrm>
            <a:off x="7114357" y="3088128"/>
            <a:ext cx="688009" cy="307777"/>
          </a:xfrm>
          <a:prstGeom prst="rect">
            <a:avLst/>
          </a:prstGeom>
          <a:noFill/>
        </p:spPr>
        <p:txBody>
          <a:bodyPr wrap="none" rtlCol="0">
            <a:spAutoFit/>
          </a:bodyPr>
          <a:lstStyle/>
          <a:p>
            <a:r>
              <a:rPr lang="en-US" dirty="0"/>
              <a:t>f = k*x</a:t>
            </a:r>
          </a:p>
        </p:txBody>
      </p:sp>
      <p:grpSp>
        <p:nvGrpSpPr>
          <p:cNvPr id="8" name="Group 7">
            <a:extLst>
              <a:ext uri="{FF2B5EF4-FFF2-40B4-BE49-F238E27FC236}">
                <a16:creationId xmlns:a16="http://schemas.microsoft.com/office/drawing/2014/main" id="{2EF2B833-0FD4-1DB5-E29F-08FE5C99B00A}"/>
              </a:ext>
            </a:extLst>
          </p:cNvPr>
          <p:cNvGrpSpPr/>
          <p:nvPr/>
        </p:nvGrpSpPr>
        <p:grpSpPr>
          <a:xfrm>
            <a:off x="4994698" y="2858201"/>
            <a:ext cx="1839468" cy="815251"/>
            <a:chOff x="4994698" y="2858201"/>
            <a:chExt cx="1839468" cy="815251"/>
          </a:xfrm>
        </p:grpSpPr>
        <p:sp>
          <p:nvSpPr>
            <p:cNvPr id="251" name="Google Shape;251;p17"/>
            <p:cNvSpPr/>
            <p:nvPr/>
          </p:nvSpPr>
          <p:spPr>
            <a:xfrm rot="2700243" flipH="1">
              <a:off x="5262426" y="2914334"/>
              <a:ext cx="565937" cy="570585"/>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52" name="Google Shape;252;p17"/>
            <p:cNvSpPr/>
            <p:nvPr/>
          </p:nvSpPr>
          <p:spPr>
            <a:xfrm>
              <a:off x="5073266" y="3146422"/>
              <a:ext cx="108300" cy="106415"/>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rot="13499757" flipH="1">
              <a:off x="6046750" y="2905213"/>
              <a:ext cx="575960" cy="560656"/>
            </a:xfrm>
            <a:custGeom>
              <a:avLst/>
              <a:gdLst/>
              <a:ahLst/>
              <a:cxnLst/>
              <a:rect l="l" t="t" r="r" b="b"/>
              <a:pathLst>
                <a:path w="23037" h="22822" extrusionOk="0">
                  <a:moveTo>
                    <a:pt x="23037" y="22289"/>
                  </a:moveTo>
                  <a:cubicBezTo>
                    <a:pt x="22629" y="22340"/>
                    <a:pt x="20797" y="23231"/>
                    <a:pt x="20591" y="22592"/>
                  </a:cubicBezTo>
                  <a:cubicBezTo>
                    <a:pt x="20385" y="21953"/>
                    <a:pt x="22306" y="18961"/>
                    <a:pt x="21802" y="18457"/>
                  </a:cubicBezTo>
                  <a:cubicBezTo>
                    <a:pt x="21298" y="17954"/>
                    <a:pt x="18087" y="20060"/>
                    <a:pt x="17569" y="19571"/>
                  </a:cubicBezTo>
                  <a:cubicBezTo>
                    <a:pt x="17051" y="19082"/>
                    <a:pt x="19198" y="16026"/>
                    <a:pt x="18694" y="15522"/>
                  </a:cubicBezTo>
                  <a:cubicBezTo>
                    <a:pt x="18190" y="15018"/>
                    <a:pt x="15020" y="17050"/>
                    <a:pt x="14547" y="16548"/>
                  </a:cubicBezTo>
                  <a:cubicBezTo>
                    <a:pt x="14074" y="16046"/>
                    <a:pt x="16358" y="12984"/>
                    <a:pt x="15856" y="12511"/>
                  </a:cubicBezTo>
                  <a:cubicBezTo>
                    <a:pt x="15354" y="12038"/>
                    <a:pt x="12037" y="14152"/>
                    <a:pt x="11537" y="13710"/>
                  </a:cubicBezTo>
                  <a:cubicBezTo>
                    <a:pt x="11037" y="13268"/>
                    <a:pt x="13330" y="10359"/>
                    <a:pt x="12857" y="9857"/>
                  </a:cubicBezTo>
                  <a:cubicBezTo>
                    <a:pt x="12384" y="9355"/>
                    <a:pt x="9187" y="11188"/>
                    <a:pt x="8699" y="10700"/>
                  </a:cubicBezTo>
                  <a:cubicBezTo>
                    <a:pt x="8212" y="10213"/>
                    <a:pt x="10432" y="7374"/>
                    <a:pt x="9932" y="6932"/>
                  </a:cubicBezTo>
                  <a:cubicBezTo>
                    <a:pt x="9432" y="6490"/>
                    <a:pt x="6186" y="8533"/>
                    <a:pt x="5699" y="8046"/>
                  </a:cubicBezTo>
                  <a:cubicBezTo>
                    <a:pt x="5212" y="7559"/>
                    <a:pt x="7468" y="4555"/>
                    <a:pt x="7008" y="4008"/>
                  </a:cubicBezTo>
                  <a:cubicBezTo>
                    <a:pt x="6548" y="3461"/>
                    <a:pt x="3408" y="5235"/>
                    <a:pt x="2937" y="4764"/>
                  </a:cubicBezTo>
                  <a:cubicBezTo>
                    <a:pt x="2466" y="4293"/>
                    <a:pt x="4637" y="1635"/>
                    <a:pt x="4182" y="1180"/>
                  </a:cubicBezTo>
                  <a:cubicBezTo>
                    <a:pt x="3727" y="725"/>
                    <a:pt x="812" y="2231"/>
                    <a:pt x="208" y="2034"/>
                  </a:cubicBezTo>
                  <a:cubicBezTo>
                    <a:pt x="-396" y="1837"/>
                    <a:pt x="500" y="339"/>
                    <a:pt x="558" y="0"/>
                  </a:cubicBezTo>
                </a:path>
              </a:pathLst>
            </a:custGeom>
            <a:noFill/>
            <a:ln w="9525" cap="flat" cmpd="sng">
              <a:solidFill>
                <a:schemeClr val="dk1"/>
              </a:solidFill>
              <a:prstDash val="solid"/>
              <a:round/>
              <a:headEnd type="none" w="med" len="med"/>
              <a:tailEnd type="none" w="med" len="med"/>
            </a:ln>
          </p:spPr>
        </p:sp>
        <p:sp>
          <p:nvSpPr>
            <p:cNvPr id="254" name="Google Shape;254;p17"/>
            <p:cNvSpPr/>
            <p:nvPr/>
          </p:nvSpPr>
          <p:spPr>
            <a:xfrm>
              <a:off x="6725866" y="3146410"/>
              <a:ext cx="108300" cy="106415"/>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5" name="Google Shape;255;p17"/>
            <p:cNvCxnSpPr/>
            <p:nvPr/>
          </p:nvCxnSpPr>
          <p:spPr>
            <a:xfrm>
              <a:off x="5128803" y="3061771"/>
              <a:ext cx="426300" cy="0"/>
            </a:xfrm>
            <a:prstGeom prst="straightConnector1">
              <a:avLst/>
            </a:prstGeom>
            <a:noFill/>
            <a:ln w="9525" cap="flat" cmpd="sng">
              <a:solidFill>
                <a:schemeClr val="dk1"/>
              </a:solidFill>
              <a:prstDash val="solid"/>
              <a:round/>
              <a:headEnd type="none" w="med" len="med"/>
              <a:tailEnd type="stealth" w="med" len="med"/>
            </a:ln>
          </p:spPr>
        </p:cxnSp>
        <p:sp>
          <p:nvSpPr>
            <p:cNvPr id="256" name="Google Shape;256;p17"/>
            <p:cNvSpPr txBox="1"/>
            <p:nvPr/>
          </p:nvSpPr>
          <p:spPr>
            <a:xfrm>
              <a:off x="5205028" y="2858201"/>
              <a:ext cx="209400" cy="3077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Calibri"/>
                  <a:ea typeface="Calibri"/>
                  <a:cs typeface="Calibri"/>
                  <a:sym typeface="Calibri"/>
                </a:rPr>
                <a:t>f</a:t>
              </a:r>
              <a:endParaRPr sz="800">
                <a:latin typeface="Calibri"/>
                <a:ea typeface="Calibri"/>
                <a:cs typeface="Calibri"/>
                <a:sym typeface="Calibri"/>
              </a:endParaRPr>
            </a:p>
          </p:txBody>
        </p:sp>
        <p:cxnSp>
          <p:nvCxnSpPr>
            <p:cNvPr id="257" name="Google Shape;257;p17"/>
            <p:cNvCxnSpPr/>
            <p:nvPr/>
          </p:nvCxnSpPr>
          <p:spPr>
            <a:xfrm rot="10800000">
              <a:off x="6344944" y="3061779"/>
              <a:ext cx="426300" cy="0"/>
            </a:xfrm>
            <a:prstGeom prst="straightConnector1">
              <a:avLst/>
            </a:prstGeom>
            <a:noFill/>
            <a:ln w="9525" cap="flat" cmpd="sng">
              <a:solidFill>
                <a:schemeClr val="dk1"/>
              </a:solidFill>
              <a:prstDash val="solid"/>
              <a:round/>
              <a:headEnd type="none" w="med" len="med"/>
              <a:tailEnd type="stealth" w="med" len="med"/>
            </a:ln>
          </p:spPr>
        </p:cxnSp>
        <p:sp>
          <p:nvSpPr>
            <p:cNvPr id="258" name="Google Shape;258;p17"/>
            <p:cNvSpPr txBox="1"/>
            <p:nvPr/>
          </p:nvSpPr>
          <p:spPr>
            <a:xfrm>
              <a:off x="6464028" y="2858201"/>
              <a:ext cx="261838" cy="3077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latin typeface="Calibri"/>
                  <a:ea typeface="Calibri"/>
                  <a:cs typeface="Calibri"/>
                  <a:sym typeface="Calibri"/>
                </a:rPr>
                <a:t>-f</a:t>
              </a:r>
              <a:endParaRPr sz="800" dirty="0">
                <a:latin typeface="Calibri"/>
                <a:ea typeface="Calibri"/>
                <a:cs typeface="Calibri"/>
                <a:sym typeface="Calibri"/>
              </a:endParaRPr>
            </a:p>
          </p:txBody>
        </p:sp>
        <p:cxnSp>
          <p:nvCxnSpPr>
            <p:cNvPr id="259" name="Google Shape;259;p17"/>
            <p:cNvCxnSpPr/>
            <p:nvPr/>
          </p:nvCxnSpPr>
          <p:spPr>
            <a:xfrm>
              <a:off x="5555103" y="3376497"/>
              <a:ext cx="819000" cy="59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260" name="Google Shape;260;p17"/>
            <p:cNvSpPr txBox="1"/>
            <p:nvPr/>
          </p:nvSpPr>
          <p:spPr>
            <a:xfrm>
              <a:off x="5859903" y="3160645"/>
              <a:ext cx="209400" cy="3077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Calibri"/>
                  <a:ea typeface="Calibri"/>
                  <a:cs typeface="Calibri"/>
                  <a:sym typeface="Calibri"/>
                </a:rPr>
                <a:t>l</a:t>
              </a:r>
              <a:endParaRPr sz="800">
                <a:latin typeface="Calibri"/>
                <a:ea typeface="Calibri"/>
                <a:cs typeface="Calibri"/>
                <a:sym typeface="Calibri"/>
              </a:endParaRPr>
            </a:p>
          </p:txBody>
        </p:sp>
        <p:sp>
          <p:nvSpPr>
            <p:cNvPr id="4" name="Google Shape;256;p17">
              <a:extLst>
                <a:ext uri="{FF2B5EF4-FFF2-40B4-BE49-F238E27FC236}">
                  <a16:creationId xmlns:a16="http://schemas.microsoft.com/office/drawing/2014/main" id="{C0FF9A2E-AB5B-8068-331E-B21D5F2C3332}"/>
                </a:ext>
              </a:extLst>
            </p:cNvPr>
            <p:cNvSpPr txBox="1"/>
            <p:nvPr/>
          </p:nvSpPr>
          <p:spPr>
            <a:xfrm>
              <a:off x="4994698" y="3336324"/>
              <a:ext cx="388571"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latin typeface="Calibri"/>
                  <a:ea typeface="Calibri"/>
                  <a:cs typeface="Calibri"/>
                  <a:sym typeface="Calibri"/>
                </a:rPr>
                <a:t>x2</a:t>
              </a:r>
              <a:endParaRPr sz="900" b="1" dirty="0">
                <a:latin typeface="Calibri"/>
                <a:ea typeface="Calibri"/>
                <a:cs typeface="Calibri"/>
                <a:sym typeface="Calibri"/>
              </a:endParaRPr>
            </a:p>
          </p:txBody>
        </p:sp>
        <p:sp>
          <p:nvSpPr>
            <p:cNvPr id="6" name="Google Shape;256;p17">
              <a:extLst>
                <a:ext uri="{FF2B5EF4-FFF2-40B4-BE49-F238E27FC236}">
                  <a16:creationId xmlns:a16="http://schemas.microsoft.com/office/drawing/2014/main" id="{48848D4B-1B55-0234-3AF2-DD51D0B13C1C}"/>
                </a:ext>
              </a:extLst>
            </p:cNvPr>
            <p:cNvSpPr txBox="1"/>
            <p:nvPr/>
          </p:nvSpPr>
          <p:spPr>
            <a:xfrm>
              <a:off x="5419755" y="3350317"/>
              <a:ext cx="388571"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latin typeface="Calibri"/>
                  <a:ea typeface="Calibri"/>
                  <a:cs typeface="Calibri"/>
                  <a:sym typeface="Calibri"/>
                </a:rPr>
                <a:t>x1</a:t>
              </a:r>
              <a:endParaRPr sz="900" b="1" dirty="0">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19"/>
          <p:cNvSpPr txBox="1"/>
          <p:nvPr/>
        </p:nvSpPr>
        <p:spPr>
          <a:xfrm>
            <a:off x="661075" y="1882546"/>
            <a:ext cx="4117754" cy="2400627"/>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r>
              <a:rPr lang="en" sz="1800" b="1" dirty="0">
                <a:latin typeface="Calibri"/>
                <a:ea typeface="Calibri"/>
                <a:cs typeface="Calibri"/>
                <a:sym typeface="Calibri"/>
              </a:rPr>
              <a:t>Explicit Euler</a:t>
            </a:r>
            <a:endParaRPr sz="1800" b="1" dirty="0">
              <a:latin typeface="Calibri"/>
              <a:ea typeface="Calibri"/>
              <a:cs typeface="Calibri"/>
              <a:sym typeface="Calibri"/>
            </a:endParaRPr>
          </a:p>
          <a:p>
            <a:pPr marL="457200" lvl="0" indent="0" algn="l" rtl="0">
              <a:spcBef>
                <a:spcPts val="0"/>
              </a:spcBef>
              <a:spcAft>
                <a:spcPts val="0"/>
              </a:spcAft>
              <a:buNone/>
            </a:pPr>
            <a:endParaRPr sz="1800" b="1" dirty="0">
              <a:latin typeface="Calibri"/>
              <a:ea typeface="Calibri"/>
              <a:cs typeface="Calibri"/>
              <a:sym typeface="Calibri"/>
            </a:endParaRPr>
          </a:p>
          <a:p>
            <a:pPr marL="457200" lvl="0" indent="0" algn="l" rtl="0">
              <a:spcBef>
                <a:spcPts val="0"/>
              </a:spcBef>
              <a:spcAft>
                <a:spcPts val="0"/>
              </a:spcAft>
              <a:buNone/>
            </a:pPr>
            <a:endParaRPr sz="1800" b="1" dirty="0">
              <a:latin typeface="Calibri"/>
              <a:ea typeface="Calibri"/>
              <a:cs typeface="Calibri"/>
              <a:sym typeface="Calibri"/>
            </a:endParaRPr>
          </a:p>
          <a:p>
            <a:pPr marL="457200" lvl="0" indent="0" algn="l" rtl="0">
              <a:spcBef>
                <a:spcPts val="0"/>
              </a:spcBef>
              <a:spcAft>
                <a:spcPts val="0"/>
              </a:spcAft>
              <a:buNone/>
            </a:pPr>
            <a:endParaRPr sz="1800" b="1"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b="1" dirty="0">
                <a:latin typeface="Calibri"/>
                <a:ea typeface="Calibri"/>
                <a:cs typeface="Calibri"/>
                <a:sym typeface="Calibri"/>
              </a:rPr>
              <a:t>Semi-Implicit Euler (Explicit)</a:t>
            </a:r>
            <a:endParaRPr sz="1800" b="1" dirty="0">
              <a:latin typeface="Calibri"/>
              <a:ea typeface="Calibri"/>
              <a:cs typeface="Calibri"/>
              <a:sym typeface="Calibri"/>
            </a:endParaRPr>
          </a:p>
          <a:p>
            <a:pPr marL="0" lvl="0" indent="0" algn="l" rtl="0">
              <a:spcBef>
                <a:spcPts val="0"/>
              </a:spcBef>
              <a:spcAft>
                <a:spcPts val="0"/>
              </a:spcAft>
              <a:buNone/>
            </a:pPr>
            <a:endParaRPr sz="1800" b="1" dirty="0">
              <a:latin typeface="Calibri"/>
              <a:ea typeface="Calibri"/>
              <a:cs typeface="Calibri"/>
              <a:sym typeface="Calibri"/>
            </a:endParaRPr>
          </a:p>
          <a:p>
            <a:pPr marL="0" lvl="0" indent="0" algn="l" rtl="0">
              <a:spcBef>
                <a:spcPts val="0"/>
              </a:spcBef>
              <a:spcAft>
                <a:spcPts val="0"/>
              </a:spcAft>
              <a:buNone/>
            </a:pPr>
            <a:endParaRPr lang="en-IE" sz="1800" b="1"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E" sz="1800" b="1" dirty="0" err="1">
                <a:latin typeface="Calibri"/>
                <a:ea typeface="Calibri"/>
                <a:cs typeface="Calibri"/>
                <a:sym typeface="Calibri"/>
              </a:rPr>
              <a:t>Verlet</a:t>
            </a:r>
            <a:r>
              <a:rPr lang="en-IE" sz="1800" b="1" dirty="0">
                <a:latin typeface="Calibri"/>
                <a:ea typeface="Calibri"/>
                <a:cs typeface="Calibri"/>
                <a:sym typeface="Calibri"/>
              </a:rPr>
              <a:t> algorithm (</a:t>
            </a:r>
            <a:r>
              <a:rPr lang="en" sz="1800" b="1" dirty="0">
                <a:latin typeface="Calibri"/>
                <a:ea typeface="Calibri"/>
                <a:cs typeface="Calibri"/>
                <a:sym typeface="Calibri"/>
              </a:rPr>
              <a:t>Explicit</a:t>
            </a:r>
            <a:r>
              <a:rPr lang="en-IE" sz="1800" b="1" dirty="0">
                <a:latin typeface="Calibri"/>
                <a:ea typeface="Calibri"/>
                <a:cs typeface="Calibri"/>
                <a:sym typeface="Calibri"/>
              </a:rPr>
              <a:t>)</a:t>
            </a:r>
          </a:p>
        </p:txBody>
      </p:sp>
      <p:pic>
        <p:nvPicPr>
          <p:cNvPr id="278" name="Google Shape;278;p19"/>
          <p:cNvPicPr preferRelativeResize="0"/>
          <p:nvPr/>
        </p:nvPicPr>
        <p:blipFill>
          <a:blip r:embed="rId5">
            <a:alphaModFix/>
          </a:blip>
          <a:stretch>
            <a:fillRect/>
          </a:stretch>
        </p:blipFill>
        <p:spPr>
          <a:xfrm>
            <a:off x="883845" y="778873"/>
            <a:ext cx="1339093" cy="496376"/>
          </a:xfrm>
          <a:prstGeom prst="rect">
            <a:avLst/>
          </a:prstGeom>
          <a:noFill/>
          <a:ln>
            <a:noFill/>
          </a:ln>
        </p:spPr>
      </p:pic>
      <p:pic>
        <p:nvPicPr>
          <p:cNvPr id="279" name="Google Shape;279;p19"/>
          <p:cNvPicPr preferRelativeResize="0"/>
          <p:nvPr/>
        </p:nvPicPr>
        <p:blipFill>
          <a:blip r:embed="rId6">
            <a:alphaModFix/>
          </a:blip>
          <a:stretch>
            <a:fillRect/>
          </a:stretch>
        </p:blipFill>
        <p:spPr>
          <a:xfrm>
            <a:off x="798371" y="1313027"/>
            <a:ext cx="2969588" cy="400200"/>
          </a:xfrm>
          <a:prstGeom prst="rect">
            <a:avLst/>
          </a:prstGeom>
          <a:noFill/>
          <a:ln>
            <a:noFill/>
          </a:ln>
        </p:spPr>
      </p:pic>
      <p:pic>
        <p:nvPicPr>
          <p:cNvPr id="280" name="Google Shape;280;p19"/>
          <p:cNvPicPr preferRelativeResize="0"/>
          <p:nvPr/>
        </p:nvPicPr>
        <p:blipFill>
          <a:blip r:embed="rId7">
            <a:alphaModFix/>
          </a:blip>
          <a:stretch>
            <a:fillRect/>
          </a:stretch>
        </p:blipFill>
        <p:spPr>
          <a:xfrm>
            <a:off x="1286263" y="2247421"/>
            <a:ext cx="1550910" cy="541350"/>
          </a:xfrm>
          <a:prstGeom prst="rect">
            <a:avLst/>
          </a:prstGeom>
          <a:noFill/>
          <a:ln>
            <a:noFill/>
          </a:ln>
        </p:spPr>
      </p:pic>
      <p:pic>
        <p:nvPicPr>
          <p:cNvPr id="281" name="Google Shape;281;p19"/>
          <p:cNvPicPr preferRelativeResize="0"/>
          <p:nvPr/>
        </p:nvPicPr>
        <p:blipFill>
          <a:blip r:embed="rId8">
            <a:alphaModFix/>
          </a:blip>
          <a:stretch>
            <a:fillRect/>
          </a:stretch>
        </p:blipFill>
        <p:spPr>
          <a:xfrm>
            <a:off x="1211300" y="2667071"/>
            <a:ext cx="1700850" cy="400200"/>
          </a:xfrm>
          <a:prstGeom prst="rect">
            <a:avLst/>
          </a:prstGeom>
          <a:noFill/>
          <a:ln>
            <a:noFill/>
          </a:ln>
        </p:spPr>
      </p:pic>
      <p:pic>
        <p:nvPicPr>
          <p:cNvPr id="282" name="Google Shape;282;p19"/>
          <p:cNvPicPr preferRelativeResize="0"/>
          <p:nvPr/>
        </p:nvPicPr>
        <p:blipFill>
          <a:blip r:embed="rId9">
            <a:alphaModFix/>
          </a:blip>
          <a:stretch>
            <a:fillRect/>
          </a:stretch>
        </p:blipFill>
        <p:spPr>
          <a:xfrm>
            <a:off x="1211300" y="3462621"/>
            <a:ext cx="1934200" cy="288200"/>
          </a:xfrm>
          <a:prstGeom prst="rect">
            <a:avLst/>
          </a:prstGeom>
          <a:noFill/>
          <a:ln>
            <a:noFill/>
          </a:ln>
        </p:spPr>
      </p:pic>
      <p:sp>
        <p:nvSpPr>
          <p:cNvPr id="2" name="Google Shape;167;p17">
            <a:extLst>
              <a:ext uri="{FF2B5EF4-FFF2-40B4-BE49-F238E27FC236}">
                <a16:creationId xmlns:a16="http://schemas.microsoft.com/office/drawing/2014/main" id="{5D83880D-4EDD-2544-EEB9-BB18B12757D0}"/>
              </a:ext>
            </a:extLst>
          </p:cNvPr>
          <p:cNvSpPr txBox="1"/>
          <p:nvPr/>
        </p:nvSpPr>
        <p:spPr>
          <a:xfrm>
            <a:off x="215801" y="79321"/>
            <a:ext cx="4451614" cy="615523"/>
          </a:xfrm>
          <a:prstGeom prst="rect">
            <a:avLst/>
          </a:prstGeom>
          <a:noFill/>
          <a:ln>
            <a:noFill/>
          </a:ln>
        </p:spPr>
        <p:txBody>
          <a:bodyPr spcFirstLastPara="1" wrap="square" lIns="91425" tIns="91425" rIns="91425" bIns="91425" anchor="t" anchorCtr="0">
            <a:spAutoFit/>
          </a:bodyPr>
          <a:lstStyle/>
          <a:p>
            <a:r>
              <a:rPr lang="en-IE" sz="2800" b="1" dirty="0">
                <a:latin typeface="Calibri" panose="020F0502020204030204" pitchFamily="34" charset="0"/>
                <a:cs typeface="Calibri" panose="020F0502020204030204" pitchFamily="34" charset="0"/>
              </a:rPr>
              <a:t>Time Integration </a:t>
            </a:r>
            <a:r>
              <a:rPr lang="en-IE" sz="2800" b="1" dirty="0">
                <a:latin typeface="Calibri"/>
                <a:ea typeface="Calibri"/>
                <a:cs typeface="Calibri"/>
                <a:sym typeface="Calibri"/>
              </a:rPr>
              <a:t>Algorithms</a:t>
            </a:r>
          </a:p>
        </p:txBody>
      </p:sp>
      <p:pic>
        <p:nvPicPr>
          <p:cNvPr id="3" name="Picture 2">
            <a:extLst>
              <a:ext uri="{FF2B5EF4-FFF2-40B4-BE49-F238E27FC236}">
                <a16:creationId xmlns:a16="http://schemas.microsoft.com/office/drawing/2014/main" id="{C7B5DE8F-F1AC-B63A-6064-E2B65E12B0FE}"/>
              </a:ext>
            </a:extLst>
          </p:cNvPr>
          <p:cNvPicPr>
            <a:picLocks noChangeAspect="1"/>
          </p:cNvPicPr>
          <p:nvPr/>
        </p:nvPicPr>
        <p:blipFill>
          <a:blip r:embed="rId10"/>
          <a:stretch>
            <a:fillRect/>
          </a:stretch>
        </p:blipFill>
        <p:spPr>
          <a:xfrm>
            <a:off x="1286263" y="4255767"/>
            <a:ext cx="2587171" cy="529701"/>
          </a:xfrm>
          <a:prstGeom prst="rect">
            <a:avLst/>
          </a:prstGeom>
        </p:spPr>
      </p:pic>
      <p:sp>
        <p:nvSpPr>
          <p:cNvPr id="4" name="Google Shape;276;p19">
            <a:extLst>
              <a:ext uri="{FF2B5EF4-FFF2-40B4-BE49-F238E27FC236}">
                <a16:creationId xmlns:a16="http://schemas.microsoft.com/office/drawing/2014/main" id="{EAB1F969-38E7-6678-64FB-95C4F7F8C911}"/>
              </a:ext>
            </a:extLst>
          </p:cNvPr>
          <p:cNvSpPr txBox="1"/>
          <p:nvPr/>
        </p:nvSpPr>
        <p:spPr>
          <a:xfrm>
            <a:off x="4078342" y="2169037"/>
            <a:ext cx="47721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To avoid exploration, the time step has very strict limitation</a:t>
            </a:r>
            <a:endParaRPr dirty="0">
              <a:latin typeface="Calibri"/>
              <a:ea typeface="Calibri"/>
              <a:cs typeface="Calibri"/>
              <a:sym typeface="Calibri"/>
            </a:endParaRPr>
          </a:p>
        </p:txBody>
      </p:sp>
      <p:pic>
        <p:nvPicPr>
          <p:cNvPr id="5" name="Google Shape;283;p19">
            <a:extLst>
              <a:ext uri="{FF2B5EF4-FFF2-40B4-BE49-F238E27FC236}">
                <a16:creationId xmlns:a16="http://schemas.microsoft.com/office/drawing/2014/main" id="{CC709098-AEA4-4BD9-A055-2CF6B49C4ED0}"/>
              </a:ext>
            </a:extLst>
          </p:cNvPr>
          <p:cNvPicPr preferRelativeResize="0"/>
          <p:nvPr/>
        </p:nvPicPr>
        <p:blipFill>
          <a:blip r:embed="rId11">
            <a:alphaModFix/>
          </a:blip>
          <a:stretch>
            <a:fillRect/>
          </a:stretch>
        </p:blipFill>
        <p:spPr>
          <a:xfrm>
            <a:off x="4153319" y="2535657"/>
            <a:ext cx="1550900" cy="506228"/>
          </a:xfrm>
          <a:prstGeom prst="rect">
            <a:avLst/>
          </a:prstGeom>
          <a:noFill/>
          <a:ln>
            <a:noFill/>
          </a:ln>
        </p:spPr>
      </p:pic>
      <p:pic>
        <p:nvPicPr>
          <p:cNvPr id="6" name="k104.mp4">
            <a:hlinkClick r:id="" action="ppaction://media"/>
            <a:extLst>
              <a:ext uri="{FF2B5EF4-FFF2-40B4-BE49-F238E27FC236}">
                <a16:creationId xmlns:a16="http://schemas.microsoft.com/office/drawing/2014/main" id="{A62DE912-391F-00C2-ABEF-C743928779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9186" t="28086" r="58497" b="38199"/>
          <a:stretch/>
        </p:blipFill>
        <p:spPr>
          <a:xfrm>
            <a:off x="6254440" y="2569237"/>
            <a:ext cx="2587171" cy="2445726"/>
          </a:xfrm>
          <a:prstGeom prst="rect">
            <a:avLst/>
          </a:prstGeom>
        </p:spPr>
      </p:pic>
    </p:spTree>
    <p:extLst>
      <p:ext uri="{BB962C8B-B14F-4D97-AF65-F5344CB8AC3E}">
        <p14:creationId xmlns:p14="http://schemas.microsoft.com/office/powerpoint/2010/main" val="295036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grpSp>
        <p:nvGrpSpPr>
          <p:cNvPr id="2" name="Group 1">
            <a:extLst>
              <a:ext uri="{FF2B5EF4-FFF2-40B4-BE49-F238E27FC236}">
                <a16:creationId xmlns:a16="http://schemas.microsoft.com/office/drawing/2014/main" id="{3CDF9A47-6969-FF78-4760-EDD9BF564986}"/>
              </a:ext>
            </a:extLst>
          </p:cNvPr>
          <p:cNvGrpSpPr/>
          <p:nvPr/>
        </p:nvGrpSpPr>
        <p:grpSpPr>
          <a:xfrm>
            <a:off x="779156" y="1232806"/>
            <a:ext cx="4145593" cy="2079904"/>
            <a:chOff x="519025" y="184400"/>
            <a:chExt cx="4145593" cy="2079904"/>
          </a:xfrm>
        </p:grpSpPr>
        <p:pic>
          <p:nvPicPr>
            <p:cNvPr id="288" name="Google Shape;288;p20"/>
            <p:cNvPicPr preferRelativeResize="0">
              <a:picLocks noChangeAspect="1"/>
            </p:cNvPicPr>
            <p:nvPr/>
          </p:nvPicPr>
          <p:blipFill>
            <a:blip r:embed="rId5">
              <a:alphaModFix/>
            </a:blip>
            <a:stretch>
              <a:fillRect/>
            </a:stretch>
          </p:blipFill>
          <p:spPr>
            <a:xfrm>
              <a:off x="519025" y="184400"/>
              <a:ext cx="1812054" cy="270000"/>
            </a:xfrm>
            <a:prstGeom prst="rect">
              <a:avLst/>
            </a:prstGeom>
            <a:noFill/>
            <a:ln>
              <a:noFill/>
            </a:ln>
          </p:spPr>
        </p:pic>
        <p:pic>
          <p:nvPicPr>
            <p:cNvPr id="289" name="Google Shape;289;p20"/>
            <p:cNvPicPr preferRelativeResize="0">
              <a:picLocks noChangeAspect="1"/>
            </p:cNvPicPr>
            <p:nvPr/>
          </p:nvPicPr>
          <p:blipFill>
            <a:blip r:embed="rId6">
              <a:alphaModFix/>
            </a:blip>
            <a:stretch>
              <a:fillRect/>
            </a:stretch>
          </p:blipFill>
          <p:spPr>
            <a:xfrm>
              <a:off x="519025" y="571144"/>
              <a:ext cx="2778514" cy="252000"/>
            </a:xfrm>
            <a:prstGeom prst="rect">
              <a:avLst/>
            </a:prstGeom>
            <a:noFill/>
            <a:ln>
              <a:noFill/>
            </a:ln>
          </p:spPr>
        </p:pic>
        <p:pic>
          <p:nvPicPr>
            <p:cNvPr id="290" name="Google Shape;290;p20"/>
            <p:cNvPicPr preferRelativeResize="0">
              <a:picLocks noChangeAspect="1"/>
            </p:cNvPicPr>
            <p:nvPr/>
          </p:nvPicPr>
          <p:blipFill>
            <a:blip r:embed="rId7">
              <a:alphaModFix/>
            </a:blip>
            <a:stretch>
              <a:fillRect/>
            </a:stretch>
          </p:blipFill>
          <p:spPr>
            <a:xfrm>
              <a:off x="519025" y="939888"/>
              <a:ext cx="3322707" cy="270000"/>
            </a:xfrm>
            <a:prstGeom prst="rect">
              <a:avLst/>
            </a:prstGeom>
            <a:noFill/>
            <a:ln>
              <a:noFill/>
            </a:ln>
          </p:spPr>
        </p:pic>
        <p:pic>
          <p:nvPicPr>
            <p:cNvPr id="291" name="Google Shape;291;p20"/>
            <p:cNvPicPr preferRelativeResize="0">
              <a:picLocks noChangeAspect="1"/>
            </p:cNvPicPr>
            <p:nvPr/>
          </p:nvPicPr>
          <p:blipFill>
            <a:blip r:embed="rId8">
              <a:alphaModFix/>
            </a:blip>
            <a:stretch>
              <a:fillRect/>
            </a:stretch>
          </p:blipFill>
          <p:spPr>
            <a:xfrm>
              <a:off x="578069" y="1305096"/>
              <a:ext cx="3716770" cy="432000"/>
            </a:xfrm>
            <a:prstGeom prst="rect">
              <a:avLst/>
            </a:prstGeom>
            <a:noFill/>
            <a:ln>
              <a:noFill/>
            </a:ln>
          </p:spPr>
        </p:pic>
        <p:pic>
          <p:nvPicPr>
            <p:cNvPr id="292" name="Google Shape;292;p20"/>
            <p:cNvPicPr preferRelativeResize="0">
              <a:picLocks noChangeAspect="1"/>
            </p:cNvPicPr>
            <p:nvPr/>
          </p:nvPicPr>
          <p:blipFill>
            <a:blip r:embed="rId9">
              <a:alphaModFix/>
            </a:blip>
            <a:stretch>
              <a:fillRect/>
            </a:stretch>
          </p:blipFill>
          <p:spPr>
            <a:xfrm>
              <a:off x="578069" y="1832304"/>
              <a:ext cx="4086549" cy="432000"/>
            </a:xfrm>
            <a:prstGeom prst="rect">
              <a:avLst/>
            </a:prstGeom>
            <a:noFill/>
            <a:ln>
              <a:noFill/>
            </a:ln>
          </p:spPr>
        </p:pic>
      </p:grpSp>
      <p:sp>
        <p:nvSpPr>
          <p:cNvPr id="293" name="Google Shape;293;p20"/>
          <p:cNvSpPr txBox="1"/>
          <p:nvPr/>
        </p:nvSpPr>
        <p:spPr>
          <a:xfrm>
            <a:off x="838200" y="3510494"/>
            <a:ext cx="3063008"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Jacobian method -&gt; get similar velocity </a:t>
            </a:r>
            <a:endParaRPr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39B69EB-E09C-E685-433C-165D39617B95}"/>
              </a:ext>
            </a:extLst>
          </p:cNvPr>
          <p:cNvSpPr txBox="1"/>
          <p:nvPr/>
        </p:nvSpPr>
        <p:spPr>
          <a:xfrm>
            <a:off x="595474" y="547796"/>
            <a:ext cx="2343669" cy="369332"/>
          </a:xfrm>
          <a:prstGeom prst="rect">
            <a:avLst/>
          </a:prstGeom>
          <a:noFill/>
        </p:spPr>
        <p:txBody>
          <a:bodyPr wrap="square">
            <a:spAutoFit/>
          </a:bodyPr>
          <a:lstStyle/>
          <a:p>
            <a:pPr marL="457200" lvl="0" indent="-342900" algn="l" rtl="0">
              <a:spcBef>
                <a:spcPts val="0"/>
              </a:spcBef>
              <a:spcAft>
                <a:spcPts val="0"/>
              </a:spcAft>
              <a:buSzPts val="1800"/>
              <a:buFont typeface="Calibri"/>
              <a:buChar char="●"/>
            </a:pPr>
            <a:r>
              <a:rPr lang="en-IE" sz="1800" b="1" dirty="0">
                <a:latin typeface="Calibri"/>
                <a:ea typeface="Calibri"/>
                <a:cs typeface="Calibri"/>
                <a:sym typeface="Calibri"/>
              </a:rPr>
              <a:t>Implicit Euler</a:t>
            </a:r>
          </a:p>
        </p:txBody>
      </p:sp>
      <p:sp>
        <p:nvSpPr>
          <p:cNvPr id="5" name="TextBox 4">
            <a:extLst>
              <a:ext uri="{FF2B5EF4-FFF2-40B4-BE49-F238E27FC236}">
                <a16:creationId xmlns:a16="http://schemas.microsoft.com/office/drawing/2014/main" id="{6BF7BE7D-043B-44BD-96BD-C5C70BE85A0D}"/>
              </a:ext>
            </a:extLst>
          </p:cNvPr>
          <p:cNvSpPr txBox="1"/>
          <p:nvPr/>
        </p:nvSpPr>
        <p:spPr>
          <a:xfrm>
            <a:off x="4939194" y="1025752"/>
            <a:ext cx="3227195" cy="954107"/>
          </a:xfrm>
          <a:prstGeom prst="rect">
            <a:avLst/>
          </a:prstGeom>
          <a:noFill/>
        </p:spPr>
        <p:txBody>
          <a:bodyPr wrap="square">
            <a:spAutoFit/>
          </a:bodyPr>
          <a:lstStyle/>
          <a:p>
            <a:pPr marL="114300" lvl="0" algn="l" rtl="0">
              <a:spcBef>
                <a:spcPts val="0"/>
              </a:spcBef>
              <a:spcAft>
                <a:spcPts val="0"/>
              </a:spcAft>
              <a:buSzPts val="1800"/>
            </a:pPr>
            <a:r>
              <a:rPr lang="en-IE" sz="1400" b="1" dirty="0">
                <a:latin typeface="Calibri"/>
                <a:ea typeface="Calibri"/>
                <a:cs typeface="Calibri"/>
                <a:sym typeface="Calibri"/>
              </a:rPr>
              <a:t>Unconditional</a:t>
            </a:r>
            <a:r>
              <a:rPr lang="zh-CN" altLang="en-US" sz="1400" b="1" dirty="0">
                <a:latin typeface="Calibri"/>
                <a:ea typeface="Calibri"/>
                <a:cs typeface="Calibri"/>
                <a:sym typeface="Calibri"/>
              </a:rPr>
              <a:t> </a:t>
            </a:r>
            <a:r>
              <a:rPr lang="en-US" altLang="zh-CN" sz="1400" b="1" dirty="0">
                <a:latin typeface="Calibri"/>
                <a:ea typeface="Calibri"/>
                <a:cs typeface="Calibri"/>
                <a:sym typeface="Calibri"/>
              </a:rPr>
              <a:t>stable</a:t>
            </a:r>
          </a:p>
          <a:p>
            <a:pPr marL="114300" lvl="0" algn="l" rtl="0">
              <a:spcBef>
                <a:spcPts val="0"/>
              </a:spcBef>
              <a:spcAft>
                <a:spcPts val="0"/>
              </a:spcAft>
              <a:buSzPts val="1800"/>
            </a:pPr>
            <a:endParaRPr lang="en-US" altLang="zh-CN" sz="1400" b="1" dirty="0">
              <a:latin typeface="Calibri"/>
              <a:ea typeface="Calibri"/>
              <a:cs typeface="Calibri"/>
              <a:sym typeface="Calibri"/>
            </a:endParaRPr>
          </a:p>
          <a:p>
            <a:pPr marL="114300" lvl="0" algn="l" rtl="0">
              <a:spcBef>
                <a:spcPts val="0"/>
              </a:spcBef>
              <a:spcAft>
                <a:spcPts val="0"/>
              </a:spcAft>
              <a:buSzPts val="1800"/>
            </a:pPr>
            <a:r>
              <a:rPr lang="en-US" b="1" dirty="0">
                <a:latin typeface="Calibri"/>
                <a:ea typeface="Calibri"/>
                <a:cs typeface="Calibri"/>
                <a:sym typeface="Calibri"/>
              </a:rPr>
              <a:t>Slow -&gt; need large time steps</a:t>
            </a:r>
          </a:p>
          <a:p>
            <a:pPr marL="114300" lvl="0" algn="l" rtl="0">
              <a:spcBef>
                <a:spcPts val="0"/>
              </a:spcBef>
              <a:spcAft>
                <a:spcPts val="0"/>
              </a:spcAft>
              <a:buSzPts val="1800"/>
            </a:pPr>
            <a:r>
              <a:rPr lang="en-IE" sz="1400" b="1" dirty="0">
                <a:latin typeface="Calibri"/>
                <a:ea typeface="Calibri"/>
                <a:cs typeface="Calibri"/>
                <a:sym typeface="Calibri"/>
              </a:rPr>
              <a:t>Temporal details disappear</a:t>
            </a:r>
          </a:p>
        </p:txBody>
      </p:sp>
      <p:pic>
        <p:nvPicPr>
          <p:cNvPr id="6" name="im.mp4">
            <a:hlinkClick r:id="" action="ppaction://media"/>
            <a:extLst>
              <a:ext uri="{FF2B5EF4-FFF2-40B4-BE49-F238E27FC236}">
                <a16:creationId xmlns:a16="http://schemas.microsoft.com/office/drawing/2014/main" id="{E09B50EC-22F1-AE16-6292-A1CF9B3993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22190" t="23968" r="56825" b="43993"/>
          <a:stretch/>
        </p:blipFill>
        <p:spPr>
          <a:xfrm>
            <a:off x="5743129" y="2258294"/>
            <a:ext cx="2450708" cy="23412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2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5A425-AFB9-69A0-66ED-323645F28B48}"/>
              </a:ext>
            </a:extLst>
          </p:cNvPr>
          <p:cNvPicPr>
            <a:picLocks noChangeAspect="1"/>
          </p:cNvPicPr>
          <p:nvPr/>
        </p:nvPicPr>
        <p:blipFill>
          <a:blip r:embed="rId5"/>
          <a:stretch>
            <a:fillRect/>
          </a:stretch>
        </p:blipFill>
        <p:spPr>
          <a:xfrm>
            <a:off x="0" y="1121041"/>
            <a:ext cx="7347262" cy="3483615"/>
          </a:xfrm>
          <a:prstGeom prst="rect">
            <a:avLst/>
          </a:prstGeom>
        </p:spPr>
      </p:pic>
      <p:pic>
        <p:nvPicPr>
          <p:cNvPr id="4" name="fast.mp4">
            <a:hlinkClick r:id="" action="ppaction://media"/>
            <a:extLst>
              <a:ext uri="{FF2B5EF4-FFF2-40B4-BE49-F238E27FC236}">
                <a16:creationId xmlns:a16="http://schemas.microsoft.com/office/drawing/2014/main" id="{B5451CD8-9DDF-2972-AE66-6EA5B51733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8281" t="21795" r="56357" b="55979"/>
          <a:stretch/>
        </p:blipFill>
        <p:spPr>
          <a:xfrm>
            <a:off x="6792685" y="2323562"/>
            <a:ext cx="2351315" cy="2128695"/>
          </a:xfrm>
          <a:prstGeom prst="rect">
            <a:avLst/>
          </a:prstGeom>
        </p:spPr>
      </p:pic>
      <p:sp>
        <p:nvSpPr>
          <p:cNvPr id="5" name="TextBox 4">
            <a:extLst>
              <a:ext uri="{FF2B5EF4-FFF2-40B4-BE49-F238E27FC236}">
                <a16:creationId xmlns:a16="http://schemas.microsoft.com/office/drawing/2014/main" id="{4D1200B5-3905-B583-D776-CF056B5EE5B1}"/>
              </a:ext>
            </a:extLst>
          </p:cNvPr>
          <p:cNvSpPr txBox="1"/>
          <p:nvPr/>
        </p:nvSpPr>
        <p:spPr>
          <a:xfrm>
            <a:off x="595474" y="547796"/>
            <a:ext cx="2343669" cy="369332"/>
          </a:xfrm>
          <a:prstGeom prst="rect">
            <a:avLst/>
          </a:prstGeom>
          <a:noFill/>
        </p:spPr>
        <p:txBody>
          <a:bodyPr wrap="square">
            <a:spAutoFit/>
          </a:bodyPr>
          <a:lstStyle/>
          <a:p>
            <a:pPr marL="457200" lvl="0" indent="-342900" algn="l" rtl="0">
              <a:spcBef>
                <a:spcPts val="0"/>
              </a:spcBef>
              <a:spcAft>
                <a:spcPts val="0"/>
              </a:spcAft>
              <a:buSzPts val="1800"/>
              <a:buFont typeface="Calibri"/>
              <a:buChar char="●"/>
            </a:pPr>
            <a:r>
              <a:rPr lang="en-IE" sz="1800" b="1" dirty="0">
                <a:latin typeface="Calibri"/>
                <a:ea typeface="Calibri"/>
                <a:cs typeface="Calibri"/>
                <a:sym typeface="Calibri"/>
              </a:rPr>
              <a:t>Fast Mass-Spring</a:t>
            </a:r>
          </a:p>
        </p:txBody>
      </p:sp>
    </p:spTree>
    <p:extLst>
      <p:ext uri="{BB962C8B-B14F-4D97-AF65-F5344CB8AC3E}">
        <p14:creationId xmlns:p14="http://schemas.microsoft.com/office/powerpoint/2010/main" val="21113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4" name="Google Shape;356;p27">
            <a:extLst>
              <a:ext uri="{FF2B5EF4-FFF2-40B4-BE49-F238E27FC236}">
                <a16:creationId xmlns:a16="http://schemas.microsoft.com/office/drawing/2014/main" id="{09B6420E-564B-0BA3-05D3-4C8CAAFA0916}"/>
              </a:ext>
            </a:extLst>
          </p:cNvPr>
          <p:cNvSpPr txBox="1"/>
          <p:nvPr/>
        </p:nvSpPr>
        <p:spPr>
          <a:xfrm rot="16200000">
            <a:off x="5149460" y="2399057"/>
            <a:ext cx="142023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Calibri"/>
                <a:ea typeface="Calibri"/>
                <a:cs typeface="Calibri"/>
                <a:sym typeface="Calibri"/>
              </a:rPr>
              <a:t>Time / Frame (</a:t>
            </a:r>
            <a:r>
              <a:rPr lang="en" sz="1200" dirty="0" err="1">
                <a:latin typeface="Calibri"/>
                <a:ea typeface="Calibri"/>
                <a:cs typeface="Calibri"/>
                <a:sym typeface="Calibri"/>
              </a:rPr>
              <a:t>ms</a:t>
            </a:r>
            <a:r>
              <a:rPr lang="en" sz="1200" dirty="0">
                <a:latin typeface="Calibri"/>
                <a:ea typeface="Calibri"/>
                <a:cs typeface="Calibri"/>
                <a:sym typeface="Calibri"/>
              </a:rPr>
              <a:t>)</a:t>
            </a:r>
            <a:endParaRPr sz="1200" dirty="0">
              <a:latin typeface="Calibri"/>
              <a:ea typeface="Calibri"/>
              <a:cs typeface="Calibri"/>
              <a:sym typeface="Calibri"/>
            </a:endParaRPr>
          </a:p>
        </p:txBody>
      </p:sp>
      <p:pic>
        <p:nvPicPr>
          <p:cNvPr id="8" name="Picture 7">
            <a:extLst>
              <a:ext uri="{FF2B5EF4-FFF2-40B4-BE49-F238E27FC236}">
                <a16:creationId xmlns:a16="http://schemas.microsoft.com/office/drawing/2014/main" id="{1B96AA0F-1533-AEEF-B52D-D8E961D15EF8}"/>
              </a:ext>
            </a:extLst>
          </p:cNvPr>
          <p:cNvPicPr>
            <a:picLocks noChangeAspect="1"/>
          </p:cNvPicPr>
          <p:nvPr/>
        </p:nvPicPr>
        <p:blipFill>
          <a:blip r:embed="rId3"/>
          <a:stretch>
            <a:fillRect/>
          </a:stretch>
        </p:blipFill>
        <p:spPr>
          <a:xfrm>
            <a:off x="153225" y="1833920"/>
            <a:ext cx="4981115" cy="323007"/>
          </a:xfrm>
          <a:prstGeom prst="rect">
            <a:avLst/>
          </a:prstGeom>
        </p:spPr>
      </p:pic>
      <p:pic>
        <p:nvPicPr>
          <p:cNvPr id="9" name="Picture 8">
            <a:extLst>
              <a:ext uri="{FF2B5EF4-FFF2-40B4-BE49-F238E27FC236}">
                <a16:creationId xmlns:a16="http://schemas.microsoft.com/office/drawing/2014/main" id="{A5BBB361-A110-DBC0-0033-51FB0A4509BC}"/>
              </a:ext>
            </a:extLst>
          </p:cNvPr>
          <p:cNvPicPr>
            <a:picLocks noChangeAspect="1"/>
          </p:cNvPicPr>
          <p:nvPr/>
        </p:nvPicPr>
        <p:blipFill>
          <a:blip r:embed="rId4"/>
          <a:stretch>
            <a:fillRect/>
          </a:stretch>
        </p:blipFill>
        <p:spPr>
          <a:xfrm>
            <a:off x="138129" y="1412063"/>
            <a:ext cx="3058136" cy="347898"/>
          </a:xfrm>
          <a:prstGeom prst="rect">
            <a:avLst/>
          </a:prstGeom>
        </p:spPr>
      </p:pic>
      <p:pic>
        <p:nvPicPr>
          <p:cNvPr id="10" name="Picture 9">
            <a:extLst>
              <a:ext uri="{FF2B5EF4-FFF2-40B4-BE49-F238E27FC236}">
                <a16:creationId xmlns:a16="http://schemas.microsoft.com/office/drawing/2014/main" id="{58A02600-5256-3BC0-2A8F-4B953C43943F}"/>
              </a:ext>
            </a:extLst>
          </p:cNvPr>
          <p:cNvPicPr>
            <a:picLocks noChangeAspect="1"/>
          </p:cNvPicPr>
          <p:nvPr/>
        </p:nvPicPr>
        <p:blipFill>
          <a:blip r:embed="rId5"/>
          <a:stretch>
            <a:fillRect/>
          </a:stretch>
        </p:blipFill>
        <p:spPr>
          <a:xfrm>
            <a:off x="415288" y="2156927"/>
            <a:ext cx="3396961" cy="339696"/>
          </a:xfrm>
          <a:prstGeom prst="rect">
            <a:avLst/>
          </a:prstGeom>
        </p:spPr>
      </p:pic>
      <p:pic>
        <p:nvPicPr>
          <p:cNvPr id="3" name="Picture 2" descr="A graph showing the number of objects&#10;&#10;Description automatically generated">
            <a:extLst>
              <a:ext uri="{FF2B5EF4-FFF2-40B4-BE49-F238E27FC236}">
                <a16:creationId xmlns:a16="http://schemas.microsoft.com/office/drawing/2014/main" id="{DF766393-6288-45AB-ACC0-3DF32A06019C}"/>
              </a:ext>
            </a:extLst>
          </p:cNvPr>
          <p:cNvPicPr>
            <a:picLocks noChangeAspect="1"/>
          </p:cNvPicPr>
          <p:nvPr/>
        </p:nvPicPr>
        <p:blipFill>
          <a:blip r:embed="rId6"/>
          <a:stretch>
            <a:fillRect/>
          </a:stretch>
        </p:blipFill>
        <p:spPr>
          <a:xfrm>
            <a:off x="5910324" y="481284"/>
            <a:ext cx="3396961" cy="4529281"/>
          </a:xfrm>
          <a:prstGeom prst="rect">
            <a:avLst/>
          </a:prstGeom>
        </p:spPr>
      </p:pic>
      <p:pic>
        <p:nvPicPr>
          <p:cNvPr id="11" name="Picture 10">
            <a:extLst>
              <a:ext uri="{FF2B5EF4-FFF2-40B4-BE49-F238E27FC236}">
                <a16:creationId xmlns:a16="http://schemas.microsoft.com/office/drawing/2014/main" id="{E58F57E3-1995-D7BE-DD26-D689722BB6CD}"/>
              </a:ext>
            </a:extLst>
          </p:cNvPr>
          <p:cNvPicPr>
            <a:picLocks noChangeAspect="1"/>
          </p:cNvPicPr>
          <p:nvPr/>
        </p:nvPicPr>
        <p:blipFill>
          <a:blip r:embed="rId7"/>
          <a:stretch>
            <a:fillRect/>
          </a:stretch>
        </p:blipFill>
        <p:spPr>
          <a:xfrm>
            <a:off x="690390" y="2819338"/>
            <a:ext cx="4375217" cy="1819018"/>
          </a:xfrm>
          <a:prstGeom prst="rect">
            <a:avLst/>
          </a:prstGeom>
        </p:spPr>
      </p:pic>
      <p:sp>
        <p:nvSpPr>
          <p:cNvPr id="12" name="Google Shape;324;p24">
            <a:extLst>
              <a:ext uri="{FF2B5EF4-FFF2-40B4-BE49-F238E27FC236}">
                <a16:creationId xmlns:a16="http://schemas.microsoft.com/office/drawing/2014/main" id="{8702340D-5C70-489A-7689-E94AE22FCA09}"/>
              </a:ext>
            </a:extLst>
          </p:cNvPr>
          <p:cNvSpPr txBox="1"/>
          <p:nvPr/>
        </p:nvSpPr>
        <p:spPr>
          <a:xfrm>
            <a:off x="373515" y="245643"/>
            <a:ext cx="4318175" cy="52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800" b="1" dirty="0">
                <a:latin typeface="Calibri"/>
                <a:ea typeface="Calibri"/>
                <a:cs typeface="Calibri"/>
                <a:sym typeface="Calibri"/>
              </a:rPr>
              <a:t>Comparison of 3 methods</a:t>
            </a:r>
            <a:endParaRPr sz="2800" b="1" dirty="0">
              <a:latin typeface="Calibri"/>
              <a:ea typeface="Calibri"/>
              <a:cs typeface="Calibri"/>
              <a:sym typeface="Calibri"/>
            </a:endParaRPr>
          </a:p>
        </p:txBody>
      </p:sp>
      <p:sp>
        <p:nvSpPr>
          <p:cNvPr id="13" name="Google Shape;335;p25">
            <a:extLst>
              <a:ext uri="{FF2B5EF4-FFF2-40B4-BE49-F238E27FC236}">
                <a16:creationId xmlns:a16="http://schemas.microsoft.com/office/drawing/2014/main" id="{481C80B9-73C0-9FAD-B838-DEA5B67059DD}"/>
              </a:ext>
            </a:extLst>
          </p:cNvPr>
          <p:cNvSpPr txBox="1"/>
          <p:nvPr/>
        </p:nvSpPr>
        <p:spPr>
          <a:xfrm>
            <a:off x="153225" y="950428"/>
            <a:ext cx="1956028"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Calibri"/>
                <a:ea typeface="Calibri"/>
                <a:cs typeface="Calibri"/>
                <a:sym typeface="Calibri"/>
              </a:rPr>
              <a:t>Time Complexity:</a:t>
            </a:r>
            <a:endParaRPr sz="1800" dirty="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6" name="Picture 5" descr="A graph showing different colored bars&#10;&#10;Description automatically generated">
            <a:extLst>
              <a:ext uri="{FF2B5EF4-FFF2-40B4-BE49-F238E27FC236}">
                <a16:creationId xmlns:a16="http://schemas.microsoft.com/office/drawing/2014/main" id="{9C13337B-6985-7E5C-B689-B6D726394470}"/>
              </a:ext>
            </a:extLst>
          </p:cNvPr>
          <p:cNvPicPr>
            <a:picLocks noChangeAspect="1"/>
          </p:cNvPicPr>
          <p:nvPr/>
        </p:nvPicPr>
        <p:blipFill rotWithShape="1">
          <a:blip r:embed="rId3"/>
          <a:srcRect l="10198"/>
          <a:stretch/>
        </p:blipFill>
        <p:spPr>
          <a:xfrm>
            <a:off x="824753" y="1392971"/>
            <a:ext cx="2463434" cy="3657600"/>
          </a:xfrm>
          <a:prstGeom prst="rect">
            <a:avLst/>
          </a:prstGeom>
        </p:spPr>
      </p:pic>
      <p:pic>
        <p:nvPicPr>
          <p:cNvPr id="8" name="Picture 7" descr="A graph showing different colored bars&#10;&#10;Description automatically generated">
            <a:extLst>
              <a:ext uri="{FF2B5EF4-FFF2-40B4-BE49-F238E27FC236}">
                <a16:creationId xmlns:a16="http://schemas.microsoft.com/office/drawing/2014/main" id="{044181E0-282B-B253-5D24-73B118774068}"/>
              </a:ext>
            </a:extLst>
          </p:cNvPr>
          <p:cNvPicPr>
            <a:picLocks noChangeAspect="1"/>
          </p:cNvPicPr>
          <p:nvPr/>
        </p:nvPicPr>
        <p:blipFill>
          <a:blip r:embed="rId4"/>
          <a:stretch>
            <a:fillRect/>
          </a:stretch>
        </p:blipFill>
        <p:spPr>
          <a:xfrm>
            <a:off x="3177188" y="1392971"/>
            <a:ext cx="2743200" cy="3657600"/>
          </a:xfrm>
          <a:prstGeom prst="rect">
            <a:avLst/>
          </a:prstGeom>
        </p:spPr>
      </p:pic>
      <p:pic>
        <p:nvPicPr>
          <p:cNvPr id="10" name="Picture 9" descr="A graph showing different colored squares&#10;&#10;Description automatically generated">
            <a:extLst>
              <a:ext uri="{FF2B5EF4-FFF2-40B4-BE49-F238E27FC236}">
                <a16:creationId xmlns:a16="http://schemas.microsoft.com/office/drawing/2014/main" id="{A1AE7A1D-4889-5B78-2EBB-A96995BFE64E}"/>
              </a:ext>
            </a:extLst>
          </p:cNvPr>
          <p:cNvPicPr>
            <a:picLocks noChangeAspect="1"/>
          </p:cNvPicPr>
          <p:nvPr/>
        </p:nvPicPr>
        <p:blipFill>
          <a:blip r:embed="rId5"/>
          <a:stretch>
            <a:fillRect/>
          </a:stretch>
        </p:blipFill>
        <p:spPr>
          <a:xfrm>
            <a:off x="5855813" y="1392971"/>
            <a:ext cx="2743200" cy="3657600"/>
          </a:xfrm>
          <a:prstGeom prst="rect">
            <a:avLst/>
          </a:prstGeom>
        </p:spPr>
      </p:pic>
      <p:sp>
        <p:nvSpPr>
          <p:cNvPr id="324" name="Google Shape;324;p24"/>
          <p:cNvSpPr txBox="1"/>
          <p:nvPr/>
        </p:nvSpPr>
        <p:spPr>
          <a:xfrm>
            <a:off x="360336" y="320550"/>
            <a:ext cx="4318175" cy="52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800" b="1" dirty="0">
                <a:latin typeface="Calibri"/>
                <a:ea typeface="Calibri"/>
                <a:cs typeface="Calibri"/>
                <a:sym typeface="Calibri"/>
              </a:rPr>
              <a:t>Vertices number</a:t>
            </a:r>
            <a:endParaRPr sz="2800" dirty="0">
              <a:latin typeface="Calibri"/>
              <a:ea typeface="Calibri"/>
              <a:cs typeface="Calibri"/>
              <a:sym typeface="Calibri"/>
            </a:endParaRPr>
          </a:p>
        </p:txBody>
      </p:sp>
      <p:sp>
        <p:nvSpPr>
          <p:cNvPr id="325" name="Google Shape;325;p24"/>
          <p:cNvSpPr txBox="1"/>
          <p:nvPr/>
        </p:nvSpPr>
        <p:spPr>
          <a:xfrm>
            <a:off x="1370671" y="1425625"/>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Explicit Euler</a:t>
            </a:r>
            <a:endParaRPr dirty="0">
              <a:latin typeface="Calibri"/>
              <a:ea typeface="Calibri"/>
              <a:cs typeface="Calibri"/>
              <a:sym typeface="Calibri"/>
            </a:endParaRPr>
          </a:p>
        </p:txBody>
      </p:sp>
      <p:sp>
        <p:nvSpPr>
          <p:cNvPr id="326" name="Google Shape;326;p24"/>
          <p:cNvSpPr txBox="1"/>
          <p:nvPr/>
        </p:nvSpPr>
        <p:spPr>
          <a:xfrm>
            <a:off x="3896583" y="1425625"/>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Implicit Euler</a:t>
            </a:r>
            <a:endParaRPr dirty="0">
              <a:latin typeface="Calibri"/>
              <a:ea typeface="Calibri"/>
              <a:cs typeface="Calibri"/>
              <a:sym typeface="Calibri"/>
            </a:endParaRPr>
          </a:p>
        </p:txBody>
      </p:sp>
      <p:sp>
        <p:nvSpPr>
          <p:cNvPr id="327" name="Google Shape;327;p24"/>
          <p:cNvSpPr txBox="1"/>
          <p:nvPr/>
        </p:nvSpPr>
        <p:spPr>
          <a:xfrm>
            <a:off x="6597113" y="1425625"/>
            <a:ext cx="12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Fast method</a:t>
            </a:r>
            <a:endParaRPr dirty="0">
              <a:latin typeface="Calibri"/>
              <a:ea typeface="Calibri"/>
              <a:cs typeface="Calibri"/>
              <a:sym typeface="Calibri"/>
            </a:endParaRPr>
          </a:p>
        </p:txBody>
      </p:sp>
      <p:pic>
        <p:nvPicPr>
          <p:cNvPr id="11" name="Picture 10">
            <a:extLst>
              <a:ext uri="{FF2B5EF4-FFF2-40B4-BE49-F238E27FC236}">
                <a16:creationId xmlns:a16="http://schemas.microsoft.com/office/drawing/2014/main" id="{BB0D2740-6AE2-C2F7-D188-9302D9989A0B}"/>
              </a:ext>
            </a:extLst>
          </p:cNvPr>
          <p:cNvPicPr>
            <a:picLocks noChangeAspect="1"/>
          </p:cNvPicPr>
          <p:nvPr/>
        </p:nvPicPr>
        <p:blipFill>
          <a:blip r:embed="rId6"/>
          <a:stretch>
            <a:fillRect/>
          </a:stretch>
        </p:blipFill>
        <p:spPr>
          <a:xfrm>
            <a:off x="716449" y="1914341"/>
            <a:ext cx="108303" cy="1423408"/>
          </a:xfrm>
          <a:prstGeom prst="rect">
            <a:avLst/>
          </a:prstGeom>
        </p:spPr>
      </p:pic>
      <p:sp>
        <p:nvSpPr>
          <p:cNvPr id="12" name="Google Shape;356;p27">
            <a:extLst>
              <a:ext uri="{FF2B5EF4-FFF2-40B4-BE49-F238E27FC236}">
                <a16:creationId xmlns:a16="http://schemas.microsoft.com/office/drawing/2014/main" id="{8FF40CC3-2DE9-2424-DC05-9E06CCEB649C}"/>
              </a:ext>
            </a:extLst>
          </p:cNvPr>
          <p:cNvSpPr txBox="1"/>
          <p:nvPr/>
        </p:nvSpPr>
        <p:spPr>
          <a:xfrm rot="16200000">
            <a:off x="-165128" y="2758456"/>
            <a:ext cx="142023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Calibri"/>
                <a:ea typeface="Calibri"/>
                <a:cs typeface="Calibri"/>
                <a:sym typeface="Calibri"/>
              </a:rPr>
              <a:t>Time / Frame (</a:t>
            </a:r>
            <a:r>
              <a:rPr lang="en" sz="1200" dirty="0" err="1">
                <a:latin typeface="Calibri"/>
                <a:ea typeface="Calibri"/>
                <a:cs typeface="Calibri"/>
                <a:sym typeface="Calibri"/>
              </a:rPr>
              <a:t>ms</a:t>
            </a:r>
            <a:r>
              <a:rPr lang="en" sz="1200" dirty="0">
                <a:latin typeface="Calibri"/>
                <a:ea typeface="Calibri"/>
                <a:cs typeface="Calibri"/>
                <a:sym typeface="Calibri"/>
              </a:rPr>
              <a:t>)</a:t>
            </a:r>
            <a:endParaRPr sz="1200" dirty="0">
              <a:latin typeface="Calibri"/>
              <a:ea typeface="Calibri"/>
              <a:cs typeface="Calibri"/>
              <a:sym typeface="Calibri"/>
            </a:endParaRPr>
          </a:p>
        </p:txBody>
      </p:sp>
      <p:pic>
        <p:nvPicPr>
          <p:cNvPr id="13" name="Picture 12">
            <a:extLst>
              <a:ext uri="{FF2B5EF4-FFF2-40B4-BE49-F238E27FC236}">
                <a16:creationId xmlns:a16="http://schemas.microsoft.com/office/drawing/2014/main" id="{FC5C6802-AFB3-D9D7-BEC7-EA6D6B3DFB49}"/>
              </a:ext>
            </a:extLst>
          </p:cNvPr>
          <p:cNvPicPr>
            <a:picLocks noChangeAspect="1"/>
          </p:cNvPicPr>
          <p:nvPr/>
        </p:nvPicPr>
        <p:blipFill>
          <a:blip r:embed="rId7"/>
          <a:stretch>
            <a:fillRect/>
          </a:stretch>
        </p:blipFill>
        <p:spPr>
          <a:xfrm>
            <a:off x="5259445" y="0"/>
            <a:ext cx="3884555" cy="148632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7465</TotalTime>
  <Words>1135</Words>
  <Application>Microsoft Macintosh PowerPoint</Application>
  <PresentationFormat>On-screen Show (16:9)</PresentationFormat>
  <Paragraphs>148</Paragraphs>
  <Slides>22</Slides>
  <Notes>18</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Linux Libertine</vt:lpstr>
      <vt:lpstr>Arial</vt:lpstr>
      <vt:lpstr>Arial</vt:lpstr>
      <vt:lpstr>Calibri</vt:lpstr>
      <vt:lpstr>Times New Roman</vt:lpstr>
      <vt:lpstr>Verdana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Weiwei Wan</cp:lastModifiedBy>
  <cp:revision>8</cp:revision>
  <dcterms:modified xsi:type="dcterms:W3CDTF">2023-08-16T18:59:20Z</dcterms:modified>
</cp:coreProperties>
</file>